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8" r:id="rId4"/>
    <p:sldId id="261" r:id="rId6"/>
    <p:sldId id="262" r:id="rId7"/>
    <p:sldId id="273" r:id="rId8"/>
    <p:sldId id="281" r:id="rId9"/>
    <p:sldId id="282" r:id="rId10"/>
    <p:sldId id="264" r:id="rId11"/>
    <p:sldId id="284" r:id="rId12"/>
    <p:sldId id="297" r:id="rId13"/>
    <p:sldId id="285" r:id="rId14"/>
    <p:sldId id="286" r:id="rId15"/>
    <p:sldId id="269" r:id="rId16"/>
    <p:sldId id="296" r:id="rId17"/>
    <p:sldId id="275" r:id="rId18"/>
    <p:sldId id="293" r:id="rId19"/>
    <p:sldId id="295" r:id="rId20"/>
    <p:sldId id="276" r:id="rId21"/>
    <p:sldId id="265" r:id="rId22"/>
    <p:sldId id="298" r:id="rId23"/>
    <p:sldId id="299" r:id="rId24"/>
    <p:sldId id="302" r:id="rId25"/>
    <p:sldId id="300" r:id="rId26"/>
    <p:sldId id="316" r:id="rId27"/>
    <p:sldId id="317" r:id="rId28"/>
    <p:sldId id="334" r:id="rId29"/>
    <p:sldId id="335" r:id="rId30"/>
    <p:sldId id="336" r:id="rId31"/>
    <p:sldId id="337" r:id="rId32"/>
    <p:sldId id="266" r:id="rId33"/>
    <p:sldId id="368" r:id="rId34"/>
    <p:sldId id="304" r:id="rId35"/>
    <p:sldId id="305" r:id="rId36"/>
    <p:sldId id="306" r:id="rId37"/>
    <p:sldId id="307" r:id="rId38"/>
    <p:sldId id="355" r:id="rId39"/>
    <p:sldId id="354" r:id="rId40"/>
    <p:sldId id="308" r:id="rId41"/>
    <p:sldId id="309" r:id="rId42"/>
    <p:sldId id="310" r:id="rId43"/>
    <p:sldId id="311" r:id="rId44"/>
    <p:sldId id="315" r:id="rId45"/>
    <p:sldId id="312" r:id="rId46"/>
    <p:sldId id="313" r:id="rId47"/>
    <p:sldId id="314" r:id="rId48"/>
    <p:sldId id="301" r:id="rId49"/>
    <p:sldId id="303" r:id="rId50"/>
    <p:sldId id="267"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56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0" d="100"/>
          <a:sy n="70" d="100"/>
        </p:scale>
        <p:origin x="56" y="1124"/>
      </p:cViewPr>
      <p:guideLst>
        <p:guide orient="horz" pos="215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4CFDAC5-DB3C-4C30-8763-EBA9AEAAF31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4CFDAC5-DB3C-4C30-8763-EBA9AEAAF31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pic>
        <p:nvPicPr>
          <p:cNvPr id="8" name="Picture 97" descr="bg1"/>
          <p:cNvPicPr>
            <a:picLocks noChangeAspect="1" noChangeArrowheads="1"/>
          </p:cNvPicPr>
          <p:nvPr/>
        </p:nvPicPr>
        <p:blipFill rotWithShape="1">
          <a:blip r:embed="rId2">
            <a:extLst>
              <a:ext uri="{28A0092B-C50C-407E-A947-70E740481C1C}">
                <a14:useLocalDpi xmlns:a14="http://schemas.microsoft.com/office/drawing/2010/main" val="0"/>
              </a:ext>
            </a:extLst>
          </a:blip>
          <a:srcRect b="48323"/>
          <a:stretch>
            <a:fillRect/>
          </a:stretch>
        </p:blipFill>
        <p:spPr bwMode="auto">
          <a:xfrm>
            <a:off x="0" y="1339111"/>
            <a:ext cx="12192000" cy="551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KSO_FD"/>
          <p:cNvSpPr>
            <a:spLocks noGrp="1"/>
          </p:cNvSpPr>
          <p:nvPr>
            <p:ph type="dt" sz="half" idx="10"/>
          </p:nvPr>
        </p:nvSpPr>
        <p:spPr/>
        <p:txBody>
          <a:bodyPr/>
          <a:lstStyle/>
          <a:p>
            <a:fld id="{C9E60F58-3108-4415-857A-6D0360DF626E}"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4AE85CE2-CEAD-46BB-861E-7D62265DC969}" type="slidenum">
              <a:rPr lang="zh-CN" altLang="en-US" smtClean="0"/>
            </a:fld>
            <a:endParaRPr lang="zh-CN" altLang="en-US"/>
          </a:p>
        </p:txBody>
      </p:sp>
      <p:sp>
        <p:nvSpPr>
          <p:cNvPr id="3" name="KSO_CT2"/>
          <p:cNvSpPr>
            <a:spLocks noGrp="1"/>
          </p:cNvSpPr>
          <p:nvPr>
            <p:ph type="subTitle" idx="1" hasCustomPrompt="1"/>
          </p:nvPr>
        </p:nvSpPr>
        <p:spPr>
          <a:xfrm>
            <a:off x="1732697" y="2779336"/>
            <a:ext cx="8889571" cy="467211"/>
          </a:xfrm>
          <a:noFill/>
        </p:spPr>
        <p:txBody>
          <a:bodyPr>
            <a:noAutofit/>
          </a:bodyPr>
          <a:lstStyle>
            <a:lvl1pPr marL="0" indent="0" algn="ctr">
              <a:buNone/>
              <a:defRPr sz="1800">
                <a:solidFill>
                  <a:schemeClr val="bg1">
                    <a:lumMod val="50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单击此处添加您的副标题</a:t>
            </a:r>
            <a:endParaRPr lang="zh-CN" altLang="en-US" dirty="0"/>
          </a:p>
        </p:txBody>
      </p:sp>
      <p:sp>
        <p:nvSpPr>
          <p:cNvPr id="7" name="KSO_CT1"/>
          <p:cNvSpPr>
            <a:spLocks noGrp="1"/>
          </p:cNvSpPr>
          <p:nvPr>
            <p:ph type="title" hasCustomPrompt="1"/>
          </p:nvPr>
        </p:nvSpPr>
        <p:spPr>
          <a:xfrm>
            <a:off x="1732697" y="1027620"/>
            <a:ext cx="8889571" cy="1637066"/>
          </a:xfrm>
        </p:spPr>
        <p:txBody>
          <a:bodyPr>
            <a:noAutofit/>
          </a:bodyPr>
          <a:lstStyle>
            <a:lvl1pPr algn="ctr">
              <a:defRPr sz="4200" baseline="0">
                <a:solidFill>
                  <a:schemeClr val="accent1">
                    <a:lumMod val="75000"/>
                  </a:schemeClr>
                </a:solidFill>
                <a:effectLst/>
                <a:latin typeface="Times New Roman" panose="02020603050405020304" pitchFamily="18" charset="0"/>
              </a:defRPr>
            </a:lvl1pPr>
          </a:lstStyle>
          <a:p>
            <a:r>
              <a:rPr lang="zh-CN" altLang="en-US" dirty="0"/>
              <a:t>单击此处</a:t>
            </a:r>
            <a:br>
              <a:rPr lang="en-US" altLang="zh-CN" dirty="0"/>
            </a:br>
            <a:r>
              <a:rPr lang="zh-CN" altLang="en-US" dirty="0"/>
              <a:t>添加您的标题文字</a:t>
            </a:r>
            <a:endParaRPr lang="zh-CN" altLang="en-US" dirty="0"/>
          </a:p>
        </p:txBody>
      </p:sp>
      <p:pic>
        <p:nvPicPr>
          <p:cNvPr id="2050" name="Picture 2" descr="C:\Users\Administrator\Desktop\BT_5EG9HFX(BG2MA8@2MEL0.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
            <a:ext cx="12192000" cy="3533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4" name="KSO_FD"/>
          <p:cNvSpPr>
            <a:spLocks noGrp="1"/>
          </p:cNvSpPr>
          <p:nvPr>
            <p:ph type="dt" sz="half" idx="10"/>
          </p:nvPr>
        </p:nvSpPr>
        <p:spPr/>
        <p:txBody>
          <a:bodyPr/>
          <a:lstStyle/>
          <a:p>
            <a:pPr>
              <a:defRPr/>
            </a:pPr>
            <a:fld id="{AEEFECB9-E092-4D5C-8A2D-9FAFCC0CE8D3}" type="datetimeFigureOut">
              <a:rPr lang="zh-CN" altLang="en-US" smtClean="0"/>
            </a:fld>
            <a:endParaRPr lang="zh-CN" altLang="en-US" dirty="0"/>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pPr>
              <a:defRPr/>
            </a:pPr>
            <a:fld id="{CD5B528E-C6E5-45A1-9A04-9215D3888ED3}" type="slidenum">
              <a:rPr lang="zh-CN" altLang="en-US" smtClean="0"/>
            </a:fld>
            <a:endParaRPr lang="zh-CN" altLang="en-US"/>
          </a:p>
        </p:txBody>
      </p:sp>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072824" y="301657"/>
            <a:ext cx="1401232" cy="5604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7"/>
          <p:cNvSpPr txBox="1"/>
          <p:nvPr userDrawn="1"/>
        </p:nvSpPr>
        <p:spPr>
          <a:xfrm>
            <a:off x="1743778" y="6549331"/>
            <a:ext cx="8704443" cy="326693"/>
          </a:xfrm>
          <a:prstGeom prst="rect">
            <a:avLst/>
          </a:prstGeom>
          <a:noFill/>
        </p:spPr>
        <p:txBody>
          <a:bodyPr wrap="square" rtlCol="0">
            <a:spAutoFit/>
          </a:bodyPr>
          <a:lstStyle/>
          <a:p>
            <a:pPr algn="ctr">
              <a:lnSpc>
                <a:spcPct val="130000"/>
              </a:lnSpc>
            </a:pPr>
            <a:r>
              <a:rPr lang="zh-CN" altLang="en-US" sz="1300" spc="200" baseline="0" dirty="0">
                <a:solidFill>
                  <a:schemeClr val="tx1">
                    <a:lumMod val="65000"/>
                    <a:lumOff val="35000"/>
                  </a:schemeClr>
                </a:solidFill>
                <a:latin typeface="微软雅黑" panose="020B0503020204020204" charset="-122"/>
                <a:ea typeface="微软雅黑" panose="020B0503020204020204" charset="-122"/>
              </a:rPr>
              <a:t>核心价值观    ：  </a:t>
            </a:r>
            <a:r>
              <a:rPr lang="zh-CN" altLang="zh-CN" sz="1300" spc="200" baseline="0" dirty="0">
                <a:solidFill>
                  <a:schemeClr val="tx1">
                    <a:lumMod val="65000"/>
                    <a:lumOff val="35000"/>
                  </a:schemeClr>
                </a:solidFill>
                <a:latin typeface="微软雅黑" panose="020B0503020204020204" charset="-122"/>
                <a:ea typeface="微软雅黑" panose="020B0503020204020204" charset="-122"/>
              </a:rPr>
              <a:t>成就客户</a:t>
            </a:r>
            <a:r>
              <a:rPr lang="en-US" altLang="zh-CN" sz="1300" spc="200" baseline="0" dirty="0">
                <a:solidFill>
                  <a:schemeClr val="tx1">
                    <a:lumMod val="65000"/>
                    <a:lumOff val="35000"/>
                  </a:schemeClr>
                </a:solidFill>
                <a:latin typeface="微软雅黑" panose="020B0503020204020204" charset="-122"/>
                <a:ea typeface="微软雅黑" panose="020B0503020204020204" charset="-122"/>
              </a:rPr>
              <a:t>  </a:t>
            </a:r>
            <a:r>
              <a:rPr lang="zh-CN" altLang="en-US" sz="1300" spc="200" baseline="0" dirty="0">
                <a:solidFill>
                  <a:schemeClr val="tx1">
                    <a:lumMod val="65000"/>
                    <a:lumOff val="35000"/>
                  </a:schemeClr>
                </a:solidFill>
                <a:latin typeface="微软雅黑" panose="020B0503020204020204" charset="-122"/>
                <a:ea typeface="微软雅黑" panose="020B0503020204020204" charset="-122"/>
              </a:rPr>
              <a:t>  </a:t>
            </a:r>
            <a:r>
              <a:rPr lang="zh-CN" altLang="zh-CN" sz="1300" spc="200" baseline="0" dirty="0">
                <a:solidFill>
                  <a:schemeClr val="tx1">
                    <a:lumMod val="65000"/>
                    <a:lumOff val="35000"/>
                  </a:schemeClr>
                </a:solidFill>
                <a:latin typeface="微软雅黑" panose="020B0503020204020204" charset="-122"/>
                <a:ea typeface="微软雅黑" panose="020B0503020204020204" charset="-122"/>
              </a:rPr>
              <a:t>开放进取</a:t>
            </a:r>
            <a:r>
              <a:rPr lang="zh-CN" altLang="en-US" sz="1300" spc="200" baseline="0" dirty="0">
                <a:solidFill>
                  <a:schemeClr val="tx1">
                    <a:lumMod val="65000"/>
                    <a:lumOff val="35000"/>
                  </a:schemeClr>
                </a:solidFill>
                <a:latin typeface="微软雅黑" panose="020B0503020204020204" charset="-122"/>
                <a:ea typeface="微软雅黑" panose="020B0503020204020204" charset="-122"/>
              </a:rPr>
              <a:t>    </a:t>
            </a:r>
            <a:r>
              <a:rPr lang="zh-CN" altLang="zh-CN" sz="1300" spc="200" baseline="0" dirty="0">
                <a:solidFill>
                  <a:schemeClr val="tx1">
                    <a:lumMod val="65000"/>
                    <a:lumOff val="35000"/>
                  </a:schemeClr>
                </a:solidFill>
                <a:latin typeface="微软雅黑" panose="020B0503020204020204" charset="-122"/>
                <a:ea typeface="微软雅黑" panose="020B0503020204020204" charset="-122"/>
              </a:rPr>
              <a:t>追求极致</a:t>
            </a:r>
            <a:r>
              <a:rPr lang="zh-CN" altLang="en-US" sz="1300" spc="200" baseline="0" dirty="0">
                <a:solidFill>
                  <a:schemeClr val="tx1">
                    <a:lumMod val="65000"/>
                    <a:lumOff val="35000"/>
                  </a:schemeClr>
                </a:solidFill>
                <a:latin typeface="微软雅黑" panose="020B0503020204020204" charset="-122"/>
                <a:ea typeface="微软雅黑" panose="020B0503020204020204" charset="-122"/>
              </a:rPr>
              <a:t>    </a:t>
            </a:r>
            <a:r>
              <a:rPr lang="zh-CN" altLang="zh-CN" sz="1300" spc="200" baseline="0" dirty="0">
                <a:solidFill>
                  <a:schemeClr val="tx1">
                    <a:lumMod val="65000"/>
                    <a:lumOff val="35000"/>
                  </a:schemeClr>
                </a:solidFill>
                <a:latin typeface="微软雅黑" panose="020B0503020204020204" charset="-122"/>
                <a:ea typeface="微软雅黑" panose="020B0503020204020204" charset="-122"/>
              </a:rPr>
              <a:t>正直担当</a:t>
            </a:r>
            <a:r>
              <a:rPr lang="zh-CN" altLang="en-US" sz="1300" spc="200" baseline="0" dirty="0">
                <a:solidFill>
                  <a:schemeClr val="tx1">
                    <a:lumMod val="65000"/>
                    <a:lumOff val="35000"/>
                  </a:schemeClr>
                </a:solidFill>
                <a:latin typeface="微软雅黑" panose="020B0503020204020204" charset="-122"/>
                <a:ea typeface="微软雅黑" panose="020B0503020204020204" charset="-122"/>
              </a:rPr>
              <a:t>    </a:t>
            </a:r>
            <a:r>
              <a:rPr lang="zh-CN" altLang="zh-CN" sz="1300" spc="200" baseline="0" dirty="0">
                <a:solidFill>
                  <a:schemeClr val="tx1">
                    <a:lumMod val="65000"/>
                    <a:lumOff val="35000"/>
                  </a:schemeClr>
                </a:solidFill>
                <a:latin typeface="微软雅黑" panose="020B0503020204020204" charset="-122"/>
                <a:ea typeface="微软雅黑" panose="020B0503020204020204" charset="-122"/>
              </a:rPr>
              <a:t>团队合作</a:t>
            </a:r>
            <a:r>
              <a:rPr lang="en-US" altLang="zh-CN" sz="1300" spc="200" baseline="0" dirty="0">
                <a:solidFill>
                  <a:schemeClr val="tx1">
                    <a:lumMod val="65000"/>
                    <a:lumOff val="35000"/>
                  </a:schemeClr>
                </a:solidFill>
                <a:latin typeface="微软雅黑" panose="020B0503020204020204" charset="-122"/>
                <a:ea typeface="微软雅黑" panose="020B0503020204020204" charset="-122"/>
              </a:rPr>
              <a:t>    </a:t>
            </a:r>
            <a:r>
              <a:rPr lang="zh-CN" altLang="en-US" sz="1300" spc="200" baseline="0" dirty="0">
                <a:solidFill>
                  <a:schemeClr val="tx1">
                    <a:lumMod val="65000"/>
                    <a:lumOff val="35000"/>
                  </a:schemeClr>
                </a:solidFill>
                <a:latin typeface="微软雅黑" panose="020B0503020204020204" charset="-122"/>
                <a:ea typeface="微软雅黑" panose="020B0503020204020204" charset="-122"/>
              </a:rPr>
              <a:t>尊重仁爱</a:t>
            </a:r>
            <a:endParaRPr lang="zh-CN" altLang="en-US" sz="1300" spc="200" baseline="0" dirty="0">
              <a:solidFill>
                <a:schemeClr val="tx1">
                  <a:lumMod val="65000"/>
                  <a:lumOff val="35000"/>
                </a:schemeClr>
              </a:solidFill>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5" y="1846930"/>
            <a:ext cx="7994651" cy="1235075"/>
          </a:xfrm>
        </p:spPr>
        <p:txBody>
          <a:bodyPr anchor="b">
            <a:normAutofit/>
          </a:bodyPr>
          <a:lstStyle>
            <a:lvl1pPr algn="ctr">
              <a:defRPr sz="3600">
                <a:solidFill>
                  <a:schemeClr val="accent1">
                    <a:lumMod val="75000"/>
                  </a:schemeClr>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4050893" y="3139155"/>
            <a:ext cx="4090217" cy="396521"/>
          </a:xfrm>
          <a:prstGeom prst="roundRect">
            <a:avLst>
              <a:gd name="adj" fmla="val 50000"/>
            </a:avLst>
          </a:prstGeom>
          <a:solidFill>
            <a:schemeClr val="accent2">
              <a:lumMod val="75000"/>
            </a:schemeClr>
          </a:solidFill>
        </p:spPr>
        <p:txBody>
          <a:bodyPr anchor="ctr">
            <a:normAutofit/>
          </a:bodyPr>
          <a:lstStyle>
            <a:lvl1pPr marL="0" indent="0" algn="ctr">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EF906490-237C-474C-BA2E-D98840BC1F8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1399823" y="1244601"/>
            <a:ext cx="5080000" cy="4932363"/>
          </a:xfrm>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4" name="KSO_BC2"/>
          <p:cNvSpPr>
            <a:spLocks noGrp="1"/>
          </p:cNvSpPr>
          <p:nvPr>
            <p:ph sz="half" idx="2"/>
          </p:nvPr>
        </p:nvSpPr>
        <p:spPr>
          <a:xfrm>
            <a:off x="6519333" y="1244601"/>
            <a:ext cx="5094116" cy="4932363"/>
          </a:xfrm>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5" name="KSO_FD"/>
          <p:cNvSpPr>
            <a:spLocks noGrp="1"/>
          </p:cNvSpPr>
          <p:nvPr>
            <p:ph type="dt" sz="half" idx="10"/>
          </p:nvPr>
        </p:nvSpPr>
        <p:spPr/>
        <p:txBody>
          <a:bodyPr/>
          <a:lstStyle/>
          <a:p>
            <a:pPr>
              <a:defRPr/>
            </a:pPr>
            <a:fld id="{7EB6A4C3-418D-47ED-B79C-7DDFEDD367B5}" type="datetimeFigureOut">
              <a:rPr lang="zh-CN" altLang="en-US" smtClean="0"/>
            </a:fld>
            <a:endParaRPr lang="zh-CN" altLang="en-US"/>
          </a:p>
        </p:txBody>
      </p:sp>
      <p:sp>
        <p:nvSpPr>
          <p:cNvPr id="6" name="KSO_FT"/>
          <p:cNvSpPr>
            <a:spLocks noGrp="1"/>
          </p:cNvSpPr>
          <p:nvPr>
            <p:ph type="ftr" sz="quarter" idx="11"/>
          </p:nvPr>
        </p:nvSpPr>
        <p:spPr/>
        <p:txBody>
          <a:bodyPr/>
          <a:lstStyle/>
          <a:p>
            <a:pPr>
              <a:defRPr/>
            </a:pPr>
            <a:endParaRPr lang="zh-CN" altLang="en-US"/>
          </a:p>
        </p:txBody>
      </p:sp>
      <p:sp>
        <p:nvSpPr>
          <p:cNvPr id="7" name="KSO_FN"/>
          <p:cNvSpPr>
            <a:spLocks noGrp="1"/>
          </p:cNvSpPr>
          <p:nvPr>
            <p:ph type="sldNum" sz="quarter" idx="12"/>
          </p:nvPr>
        </p:nvSpPr>
        <p:spPr/>
        <p:txBody>
          <a:bodyPr/>
          <a:lstStyle/>
          <a:p>
            <a:pPr>
              <a:defRPr/>
            </a:pPr>
            <a:fld id="{9490CC7F-A15F-4C5F-8D83-449B97AA64EA}"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2"/>
            <a:ext cx="5157787"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KSO_BC1"/>
          <p:cNvSpPr>
            <a:spLocks noGrp="1"/>
          </p:cNvSpPr>
          <p:nvPr>
            <p:ph sz="half" idx="2"/>
          </p:nvPr>
        </p:nvSpPr>
        <p:spPr>
          <a:xfrm>
            <a:off x="1099435" y="2200274"/>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5" name="Text Placeholder 4"/>
          <p:cNvSpPr>
            <a:spLocks noGrp="1"/>
          </p:cNvSpPr>
          <p:nvPr>
            <p:ph type="body" sz="quarter" idx="3"/>
          </p:nvPr>
        </p:nvSpPr>
        <p:spPr>
          <a:xfrm>
            <a:off x="6431846" y="1376362"/>
            <a:ext cx="5183188"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KSO_BC2"/>
          <p:cNvSpPr>
            <a:spLocks noGrp="1"/>
          </p:cNvSpPr>
          <p:nvPr>
            <p:ph sz="quarter" idx="4"/>
          </p:nvPr>
        </p:nvSpPr>
        <p:spPr>
          <a:xfrm>
            <a:off x="6431846" y="2200274"/>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p:txBody>
      </p:sp>
      <p:sp>
        <p:nvSpPr>
          <p:cNvPr id="7" name="KSO_FD"/>
          <p:cNvSpPr>
            <a:spLocks noGrp="1"/>
          </p:cNvSpPr>
          <p:nvPr>
            <p:ph type="dt" sz="half" idx="10"/>
          </p:nvPr>
        </p:nvSpPr>
        <p:spPr/>
        <p:txBody>
          <a:bodyPr/>
          <a:lstStyle/>
          <a:p>
            <a:pPr>
              <a:defRPr/>
            </a:pPr>
            <a:fld id="{B2E5F74D-8D93-44BA-A55F-1878F7733E35}" type="datetimeFigureOut">
              <a:rPr lang="zh-CN" altLang="en-US" smtClean="0"/>
            </a:fld>
            <a:endParaRPr lang="zh-CN" altLang="en-US"/>
          </a:p>
        </p:txBody>
      </p:sp>
      <p:sp>
        <p:nvSpPr>
          <p:cNvPr id="8" name="KSO_FT"/>
          <p:cNvSpPr>
            <a:spLocks noGrp="1"/>
          </p:cNvSpPr>
          <p:nvPr>
            <p:ph type="ftr" sz="quarter" idx="11"/>
          </p:nvPr>
        </p:nvSpPr>
        <p:spPr/>
        <p:txBody>
          <a:bodyPr/>
          <a:lstStyle/>
          <a:p>
            <a:pPr>
              <a:defRPr/>
            </a:pPr>
            <a:endParaRPr lang="zh-CN" altLang="en-US"/>
          </a:p>
        </p:txBody>
      </p:sp>
      <p:sp>
        <p:nvSpPr>
          <p:cNvPr id="9" name="KSO_FN"/>
          <p:cNvSpPr>
            <a:spLocks noGrp="1"/>
          </p:cNvSpPr>
          <p:nvPr>
            <p:ph type="sldNum" sz="quarter" idx="12"/>
          </p:nvPr>
        </p:nvSpPr>
        <p:spPr/>
        <p:txBody>
          <a:bodyPr/>
          <a:lstStyle/>
          <a:p>
            <a:pPr>
              <a:defRPr/>
            </a:pPr>
            <a:fld id="{F412B00F-6734-4A59-8A83-D7333F028C6F}"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pPr>
              <a:defRPr/>
            </a:pPr>
            <a:fld id="{0B3D35BB-3F94-45D2-8215-35CD722014CD}" type="datetimeFigureOut">
              <a:rPr lang="zh-CN" altLang="en-US" smtClean="0"/>
            </a:fld>
            <a:endParaRPr lang="zh-CN" altLang="en-US"/>
          </a:p>
        </p:txBody>
      </p:sp>
      <p:sp>
        <p:nvSpPr>
          <p:cNvPr id="4" name="KSO_FT"/>
          <p:cNvSpPr>
            <a:spLocks noGrp="1"/>
          </p:cNvSpPr>
          <p:nvPr>
            <p:ph type="ftr" sz="quarter" idx="11"/>
          </p:nvPr>
        </p:nvSpPr>
        <p:spPr/>
        <p:txBody>
          <a:bodyPr/>
          <a:lstStyle/>
          <a:p>
            <a:pPr>
              <a:defRPr/>
            </a:pPr>
            <a:endParaRPr lang="zh-CN" altLang="en-US"/>
          </a:p>
        </p:txBody>
      </p:sp>
      <p:sp>
        <p:nvSpPr>
          <p:cNvPr id="5" name="KSO_FN"/>
          <p:cNvSpPr>
            <a:spLocks noGrp="1"/>
          </p:cNvSpPr>
          <p:nvPr>
            <p:ph type="sldNum" sz="quarter" idx="12"/>
          </p:nvPr>
        </p:nvSpPr>
        <p:spPr/>
        <p:txBody>
          <a:bodyPr/>
          <a:lstStyle/>
          <a:p>
            <a:pPr>
              <a:defRPr/>
            </a:pPr>
            <a:fld id="{733EDF41-3845-44A0-B089-2FDA22C2E0C0}"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pPr>
              <a:defRPr/>
            </a:pPr>
            <a:fld id="{998E5A38-6D50-41FE-BAD4-9C726DCF81C1}" type="datetimeFigureOut">
              <a:rPr lang="zh-CN" altLang="en-US" smtClean="0"/>
            </a:fld>
            <a:endParaRPr lang="zh-CN" altLang="en-US"/>
          </a:p>
        </p:txBody>
      </p:sp>
      <p:sp>
        <p:nvSpPr>
          <p:cNvPr id="3" name="KSO_FT"/>
          <p:cNvSpPr>
            <a:spLocks noGrp="1"/>
          </p:cNvSpPr>
          <p:nvPr>
            <p:ph type="ftr" sz="quarter" idx="11"/>
          </p:nvPr>
        </p:nvSpPr>
        <p:spPr/>
        <p:txBody>
          <a:bodyPr/>
          <a:lstStyle/>
          <a:p>
            <a:pPr>
              <a:defRPr/>
            </a:pPr>
            <a:endParaRPr lang="zh-CN" altLang="en-US"/>
          </a:p>
        </p:txBody>
      </p:sp>
      <p:sp>
        <p:nvSpPr>
          <p:cNvPr id="4" name="KSO_FN"/>
          <p:cNvSpPr>
            <a:spLocks noGrp="1"/>
          </p:cNvSpPr>
          <p:nvPr>
            <p:ph type="sldNum" sz="quarter" idx="12"/>
          </p:nvPr>
        </p:nvSpPr>
        <p:spPr/>
        <p:txBody>
          <a:bodyPr/>
          <a:lstStyle/>
          <a:p>
            <a:pPr>
              <a:defRPr/>
            </a:pPr>
            <a:fld id="{36F0ED07-9E17-4A7E-B625-8C079E248722}" type="slidenum">
              <a:rPr lang="zh-CN" altLang="en-US" smtClean="0"/>
            </a:fld>
            <a:endParaRPr lang="zh-CN" altLang="en-US"/>
          </a:p>
        </p:txBody>
      </p:sp>
      <p:sp>
        <p:nvSpPr>
          <p:cNvPr id="6" name="TextBox 7"/>
          <p:cNvSpPr txBox="1"/>
          <p:nvPr userDrawn="1"/>
        </p:nvSpPr>
        <p:spPr>
          <a:xfrm>
            <a:off x="2593957" y="6414940"/>
            <a:ext cx="6974264" cy="327013"/>
          </a:xfrm>
          <a:prstGeom prst="rect">
            <a:avLst/>
          </a:prstGeom>
          <a:noFill/>
        </p:spPr>
        <p:txBody>
          <a:bodyPr wrap="square" rtlCol="0">
            <a:spAutoFit/>
          </a:bodyPr>
          <a:lstStyle/>
          <a:p>
            <a:pPr marL="0" marR="0" lvl="0" indent="0" algn="ctr" defTabSz="914400" rtl="0" eaLnBrk="1" fontAlgn="base" latinLnBrk="0" hangingPunct="1">
              <a:lnSpc>
                <a:spcPct val="130000"/>
              </a:lnSpc>
              <a:spcBef>
                <a:spcPct val="0"/>
              </a:spcBef>
              <a:spcAft>
                <a:spcPct val="0"/>
              </a:spcAft>
              <a:buClrTx/>
              <a:buSzTx/>
              <a:buFontTx/>
              <a:buNone/>
              <a:defRPr/>
            </a:pPr>
            <a:r>
              <a:rPr lang="zh-CN" altLang="en-US" sz="1300" spc="200" baseline="0" dirty="0">
                <a:latin typeface="微软雅黑" panose="020B0503020204020204" charset="-122"/>
                <a:ea typeface="微软雅黑" panose="020B0503020204020204" charset="-122"/>
              </a:rPr>
              <a:t>愿 景   ：  </a:t>
            </a:r>
            <a:r>
              <a:rPr lang="zh-CN" altLang="en-US" sz="1300" b="0" spc="200" baseline="0" dirty="0">
                <a:solidFill>
                  <a:schemeClr val="tx1"/>
                </a:solidFill>
                <a:latin typeface="微软雅黑" panose="020B0503020204020204" charset="-122"/>
                <a:ea typeface="微软雅黑" panose="020B0503020204020204" charset="-122"/>
              </a:rPr>
              <a:t>国内领先的智能创新解决方案提供商</a:t>
            </a:r>
            <a:endParaRPr lang="en-US" altLang="zh-CN" sz="1300" b="0" spc="200" baseline="0" dirty="0">
              <a:solidFill>
                <a:schemeClr val="tx1"/>
              </a:solidFill>
              <a:latin typeface="微软雅黑" panose="020B0503020204020204" charset="-122"/>
              <a:ea typeface="微软雅黑" panose="020B0503020204020204"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2"/>
            <a:ext cx="3932237" cy="1600200"/>
          </a:xfrm>
        </p:spPr>
        <p:txBody>
          <a:bodyPr anchor="b"/>
          <a:lstStyle>
            <a:lvl1pPr>
              <a:defRPr sz="3200"/>
            </a:lvl1pPr>
          </a:lstStyle>
          <a:p>
            <a:r>
              <a:rPr lang="zh-CN" altLang="en-US"/>
              <a:t>单击此处编辑母版标题样式</a:t>
            </a:r>
            <a:endParaRPr lang="en-US" dirty="0"/>
          </a:p>
        </p:txBody>
      </p:sp>
      <p:sp>
        <p:nvSpPr>
          <p:cNvPr id="3" name="KSO_BC1"/>
          <p:cNvSpPr>
            <a:spLocks noGrp="1"/>
          </p:cNvSpPr>
          <p:nvPr>
            <p:ph idx="1"/>
          </p:nvPr>
        </p:nvSpPr>
        <p:spPr>
          <a:xfrm>
            <a:off x="5487989" y="1063629"/>
            <a:ext cx="617220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p:txBody>
      </p:sp>
      <p:sp>
        <p:nvSpPr>
          <p:cNvPr id="4" name="KSO_BC2"/>
          <p:cNvSpPr>
            <a:spLocks noGrp="1"/>
          </p:cNvSpPr>
          <p:nvPr>
            <p:ph type="body" sz="half" idx="2"/>
          </p:nvPr>
        </p:nvSpPr>
        <p:spPr>
          <a:xfrm>
            <a:off x="1144590" y="213360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KSO_FD"/>
          <p:cNvSpPr>
            <a:spLocks noGrp="1"/>
          </p:cNvSpPr>
          <p:nvPr>
            <p:ph type="dt" sz="half" idx="10"/>
          </p:nvPr>
        </p:nvSpPr>
        <p:spPr/>
        <p:txBody>
          <a:bodyPr/>
          <a:lstStyle/>
          <a:p>
            <a:pPr>
              <a:defRPr/>
            </a:pPr>
            <a:fld id="{F0607105-D1D2-4784-AB4A-69CD5158547F}" type="datetimeFigureOut">
              <a:rPr lang="zh-CN" altLang="en-US" smtClean="0"/>
            </a:fld>
            <a:endParaRPr lang="zh-CN" altLang="en-US"/>
          </a:p>
        </p:txBody>
      </p:sp>
      <p:sp>
        <p:nvSpPr>
          <p:cNvPr id="6" name="KSO_FT"/>
          <p:cNvSpPr>
            <a:spLocks noGrp="1"/>
          </p:cNvSpPr>
          <p:nvPr>
            <p:ph type="ftr" sz="quarter" idx="11"/>
          </p:nvPr>
        </p:nvSpPr>
        <p:spPr/>
        <p:txBody>
          <a:bodyPr/>
          <a:lstStyle/>
          <a:p>
            <a:pPr>
              <a:defRPr/>
            </a:pPr>
            <a:endParaRPr lang="zh-CN" altLang="en-US"/>
          </a:p>
        </p:txBody>
      </p:sp>
      <p:sp>
        <p:nvSpPr>
          <p:cNvPr id="7" name="KSO_FN"/>
          <p:cNvSpPr>
            <a:spLocks noGrp="1"/>
          </p:cNvSpPr>
          <p:nvPr>
            <p:ph type="sldNum" sz="quarter" idx="12"/>
          </p:nvPr>
        </p:nvSpPr>
        <p:spPr/>
        <p:txBody>
          <a:bodyPr/>
          <a:lstStyle/>
          <a:p>
            <a:pPr>
              <a:defRPr/>
            </a:pPr>
            <a:fld id="{577ABAA7-160E-4B42-B20A-DBEBE0B4E70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32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5442833"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KSO_FD"/>
          <p:cNvSpPr>
            <a:spLocks noGrp="1"/>
          </p:cNvSpPr>
          <p:nvPr>
            <p:ph type="dt" sz="half" idx="10"/>
          </p:nvPr>
        </p:nvSpPr>
        <p:spPr/>
        <p:txBody>
          <a:bodyPr/>
          <a:lstStyle/>
          <a:p>
            <a:pPr>
              <a:defRPr/>
            </a:pPr>
            <a:fld id="{6342B1CA-FF25-40A7-B3C0-36F186FE2E68}" type="datetimeFigureOut">
              <a:rPr lang="zh-CN" altLang="en-US" smtClean="0"/>
            </a:fld>
            <a:endParaRPr lang="zh-CN" altLang="en-US"/>
          </a:p>
        </p:txBody>
      </p:sp>
      <p:sp>
        <p:nvSpPr>
          <p:cNvPr id="6" name="KSO_FT"/>
          <p:cNvSpPr>
            <a:spLocks noGrp="1"/>
          </p:cNvSpPr>
          <p:nvPr>
            <p:ph type="ftr" sz="quarter" idx="11"/>
          </p:nvPr>
        </p:nvSpPr>
        <p:spPr/>
        <p:txBody>
          <a:bodyPr/>
          <a:lstStyle/>
          <a:p>
            <a:pPr>
              <a:defRPr/>
            </a:pPr>
            <a:endParaRPr lang="zh-CN" altLang="en-US"/>
          </a:p>
        </p:txBody>
      </p:sp>
      <p:sp>
        <p:nvSpPr>
          <p:cNvPr id="7" name="KSO_FN"/>
          <p:cNvSpPr>
            <a:spLocks noGrp="1"/>
          </p:cNvSpPr>
          <p:nvPr>
            <p:ph type="sldNum" sz="quarter" idx="12"/>
          </p:nvPr>
        </p:nvSpPr>
        <p:spPr/>
        <p:txBody>
          <a:bodyPr/>
          <a:lstStyle/>
          <a:p>
            <a:pPr>
              <a:defRPr/>
            </a:pPr>
            <a:fld id="{1305F0E5-0E76-4C75-AB4A-85B117AE508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p:txBody>
      </p:sp>
      <p:sp>
        <p:nvSpPr>
          <p:cNvPr id="4" name="KSO_FD"/>
          <p:cNvSpPr>
            <a:spLocks noGrp="1"/>
          </p:cNvSpPr>
          <p:nvPr>
            <p:ph type="dt" sz="half" idx="10"/>
          </p:nvPr>
        </p:nvSpPr>
        <p:spPr/>
        <p:txBody>
          <a:bodyPr/>
          <a:lstStyle/>
          <a:p>
            <a:pPr>
              <a:defRPr/>
            </a:pPr>
            <a:fld id="{8D8EF899-89FB-42F5-9CA0-D554DB8BAD7B}" type="datetimeFigureOut">
              <a:rPr lang="zh-CN" altLang="en-US" smtClean="0"/>
            </a:fld>
            <a:endParaRPr lang="zh-CN" altLang="en-US"/>
          </a:p>
        </p:txBody>
      </p:sp>
      <p:sp>
        <p:nvSpPr>
          <p:cNvPr id="5" name="KSO_FT"/>
          <p:cNvSpPr>
            <a:spLocks noGrp="1"/>
          </p:cNvSpPr>
          <p:nvPr>
            <p:ph type="ftr" sz="quarter" idx="11"/>
          </p:nvPr>
        </p:nvSpPr>
        <p:spPr/>
        <p:txBody>
          <a:bodyPr/>
          <a:lstStyle/>
          <a:p>
            <a:pPr>
              <a:defRPr/>
            </a:pPr>
            <a:endParaRPr lang="zh-CN" altLang="en-US"/>
          </a:p>
        </p:txBody>
      </p:sp>
      <p:sp>
        <p:nvSpPr>
          <p:cNvPr id="6" name="KSO_FN"/>
          <p:cNvSpPr>
            <a:spLocks noGrp="1"/>
          </p:cNvSpPr>
          <p:nvPr>
            <p:ph type="sldNum" sz="quarter" idx="12"/>
          </p:nvPr>
        </p:nvSpPr>
        <p:spPr/>
        <p:txBody>
          <a:bodyPr/>
          <a:lstStyle/>
          <a:p>
            <a:pPr>
              <a:defRPr/>
            </a:pPr>
            <a:fld id="{F8801D30-CFD7-46B3-B1FC-BF9AD995DE9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5"/>
            <a:ext cx="1182511" cy="5811838"/>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2113842" y="365125"/>
            <a:ext cx="7933269" cy="5811838"/>
          </a:xfrm>
        </p:spPr>
        <p:txBody>
          <a:bodyPr vert="eaVert"/>
          <a:lstStyle/>
          <a:p>
            <a:pPr lvl="0"/>
            <a:r>
              <a:rPr lang="zh-CN" altLang="en-US"/>
              <a:t>单击此处编辑母版文本样式</a:t>
            </a:r>
            <a:endParaRPr lang="zh-CN" altLang="en-US"/>
          </a:p>
          <a:p>
            <a:pPr lvl="1"/>
            <a:r>
              <a:rPr lang="zh-CN" altLang="en-US"/>
              <a:t>第二级</a:t>
            </a:r>
            <a:endParaRPr lang="zh-CN" altLang="en-US"/>
          </a:p>
        </p:txBody>
      </p:sp>
      <p:sp>
        <p:nvSpPr>
          <p:cNvPr id="4" name="KSO_FD"/>
          <p:cNvSpPr>
            <a:spLocks noGrp="1"/>
          </p:cNvSpPr>
          <p:nvPr>
            <p:ph type="dt" sz="half" idx="10"/>
          </p:nvPr>
        </p:nvSpPr>
        <p:spPr/>
        <p:txBody>
          <a:bodyPr/>
          <a:lstStyle/>
          <a:p>
            <a:pPr>
              <a:defRPr/>
            </a:pPr>
            <a:fld id="{6564F143-CA27-452B-95BC-995B752E3382}" type="datetimeFigureOut">
              <a:rPr lang="zh-CN" altLang="en-US" smtClean="0"/>
            </a:fld>
            <a:endParaRPr lang="zh-CN" altLang="en-US"/>
          </a:p>
        </p:txBody>
      </p:sp>
      <p:sp>
        <p:nvSpPr>
          <p:cNvPr id="5" name="KSO_FT"/>
          <p:cNvSpPr>
            <a:spLocks noGrp="1"/>
          </p:cNvSpPr>
          <p:nvPr>
            <p:ph type="ftr" sz="quarter" idx="11"/>
          </p:nvPr>
        </p:nvSpPr>
        <p:spPr/>
        <p:txBody>
          <a:bodyPr/>
          <a:lstStyle/>
          <a:p>
            <a:pPr>
              <a:defRPr/>
            </a:pPr>
            <a:endParaRPr lang="zh-CN" altLang="en-US"/>
          </a:p>
        </p:txBody>
      </p:sp>
      <p:sp>
        <p:nvSpPr>
          <p:cNvPr id="6" name="KSO_FN"/>
          <p:cNvSpPr>
            <a:spLocks noGrp="1"/>
          </p:cNvSpPr>
          <p:nvPr>
            <p:ph type="sldNum" sz="quarter" idx="12"/>
          </p:nvPr>
        </p:nvSpPr>
        <p:spPr/>
        <p:txBody>
          <a:bodyPr/>
          <a:lstStyle/>
          <a:p>
            <a:pPr>
              <a:defRPr/>
            </a:pPr>
            <a:fld id="{9E751392-6819-4308-BFD4-880DD15FA65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4.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76" descr="bg2"/>
          <p:cNvPicPr>
            <a:picLocks noChangeAspect="1" noChangeArrowheads="1"/>
          </p:cNvPicPr>
          <p:nvPr/>
        </p:nvPicPr>
        <p:blipFill rotWithShape="1">
          <a:blip r:embed="rId12">
            <a:extLst>
              <a:ext uri="{28A0092B-C50C-407E-A947-70E740481C1C}">
                <a14:useLocalDpi xmlns:a14="http://schemas.microsoft.com/office/drawing/2010/main" val="0"/>
              </a:ext>
            </a:extLst>
          </a:blip>
          <a:srcRect b="15290"/>
          <a:stretch>
            <a:fillRect/>
          </a:stretch>
        </p:blipFill>
        <p:spPr bwMode="auto">
          <a:xfrm>
            <a:off x="0" y="520505"/>
            <a:ext cx="12192000" cy="635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KSO_BT1"/>
          <p:cNvSpPr>
            <a:spLocks noGrp="1"/>
          </p:cNvSpPr>
          <p:nvPr>
            <p:ph type="title"/>
          </p:nvPr>
        </p:nvSpPr>
        <p:spPr>
          <a:xfrm>
            <a:off x="558798" y="162557"/>
            <a:ext cx="11056060" cy="699594"/>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D0CE79-49FB-443D-BEF8-6B709DE8FD0C}" type="datetimeFigureOut">
              <a:rPr lang="zh-CN" altLang="en-US" smtClean="0"/>
            </a:fld>
            <a:endParaRPr lang="zh-CN" altLang="en-US"/>
          </a:p>
        </p:txBody>
      </p:sp>
      <p:sp>
        <p:nvSpPr>
          <p:cNvPr id="5" name="KSO_FT"/>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06490-237C-474C-BA2E-D98840BC1F8F}" type="slidenum">
              <a:rPr lang="zh-CN" altLang="en-US" smtClean="0"/>
            </a:fld>
            <a:endParaRPr lang="zh-CN" altLang="en-US"/>
          </a:p>
        </p:txBody>
      </p:sp>
      <p:sp>
        <p:nvSpPr>
          <p:cNvPr id="3" name="KSO_BC1"/>
          <p:cNvSpPr>
            <a:spLocks noGrp="1"/>
          </p:cNvSpPr>
          <p:nvPr>
            <p:ph type="body" idx="1"/>
          </p:nvPr>
        </p:nvSpPr>
        <p:spPr>
          <a:xfrm>
            <a:off x="558799" y="1026615"/>
            <a:ext cx="11056060" cy="519321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1" i="0" kern="1200" baseline="0">
          <a:solidFill>
            <a:schemeClr val="accent1">
              <a:lumMod val="75000"/>
            </a:schemeClr>
          </a:solidFill>
          <a:effectLst/>
          <a:latin typeface="Arial Black" panose="020B0A04020102020204" pitchFamily="34" charset="0"/>
          <a:ea typeface="微软雅黑" panose="020B0503020204020204" charset="-122"/>
          <a:cs typeface="+mj-cs"/>
        </a:defRPr>
      </a:lvl1pPr>
    </p:titleStyle>
    <p:bodyStyle>
      <a:lvl1pPr marL="357505" indent="-357505" algn="just" defTabSz="914400" rtl="0" eaLnBrk="1" latinLnBrk="0" hangingPunct="1">
        <a:lnSpc>
          <a:spcPct val="110000"/>
        </a:lnSpc>
        <a:spcBef>
          <a:spcPts val="1600"/>
        </a:spcBef>
        <a:spcAft>
          <a:spcPts val="0"/>
        </a:spcAft>
        <a:buClr>
          <a:schemeClr val="accent1"/>
        </a:buClr>
        <a:buSzPct val="70000"/>
        <a:buFont typeface="Wingdings 2" panose="05020102010507070707" pitchFamily="18" charset="2"/>
        <a:buChar char=""/>
        <a:defRPr sz="2000" kern="1200" baseline="0">
          <a:solidFill>
            <a:schemeClr val="accent2">
              <a:lumMod val="75000"/>
            </a:schemeClr>
          </a:solidFill>
          <a:latin typeface="Arial" panose="020B0604020202020204" pitchFamily="34" charset="0"/>
          <a:ea typeface="微软雅黑" panose="020B0503020204020204" charset="-122"/>
          <a:cs typeface="+mn-cs"/>
        </a:defRPr>
      </a:lvl1pPr>
      <a:lvl2pPr marL="357505" indent="-357505"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GI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1.png"/><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3.png"/><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4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0021" y="2566499"/>
            <a:ext cx="10854047" cy="706755"/>
          </a:xfrm>
          <a:prstGeom prst="rect">
            <a:avLst/>
          </a:prstGeom>
          <a:noFill/>
          <a:ln>
            <a:noFill/>
          </a:ln>
          <a:effectLst>
            <a:outerShdw blurRad="152400" dist="317500" dir="5400000" sx="90000" sy="-19000" rotWithShape="0">
              <a:prstClr val="black">
                <a:alpha val="15000"/>
              </a:prstClr>
            </a:outerShdw>
          </a:effectLst>
        </p:spPr>
        <p:style>
          <a:lnRef idx="2">
            <a:schemeClr val="accent1"/>
          </a:lnRef>
          <a:fillRef idx="1">
            <a:schemeClr val="lt1"/>
          </a:fillRef>
          <a:effectRef idx="0">
            <a:schemeClr val="accent1"/>
          </a:effectRef>
          <a:fontRef idx="minor">
            <a:schemeClr val="dk1"/>
          </a:fontRef>
        </p:style>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zh-CN" sz="4000" b="1" cap="all" dirty="0" smtClean="0">
                <a:ln w="0">
                  <a:noFill/>
                </a:ln>
                <a:solidFill>
                  <a:srgbClr val="2A569F"/>
                </a:solidFill>
                <a:effectLst>
                  <a:reflection blurRad="12700" stA="50000" endPos="50000" dist="5000" dir="5400000" sy="-100000" rotWithShape="0"/>
                </a:effectLst>
                <a:latin typeface="+mj-ea"/>
                <a:ea typeface="+mj-ea"/>
              </a:rPr>
              <a:t>mysql</a:t>
            </a:r>
            <a:r>
              <a:rPr lang="zh-CN" altLang="en-US" sz="4000" b="1" cap="all" dirty="0" smtClean="0">
                <a:ln w="0">
                  <a:noFill/>
                </a:ln>
                <a:solidFill>
                  <a:srgbClr val="2A569F"/>
                </a:solidFill>
                <a:effectLst>
                  <a:reflection blurRad="12700" stA="50000" endPos="50000" dist="5000" dir="5400000" sy="-100000" rotWithShape="0"/>
                </a:effectLst>
                <a:latin typeface="+mj-ea"/>
                <a:ea typeface="+mj-ea"/>
              </a:rPr>
              <a:t>索引详解</a:t>
            </a:r>
            <a:endParaRPr lang="zh-CN" altLang="en-US" sz="4000" b="1" cap="all" dirty="0" smtClean="0">
              <a:ln w="0">
                <a:noFill/>
              </a:ln>
              <a:solidFill>
                <a:srgbClr val="2A569F"/>
              </a:solidFill>
              <a:effectLst>
                <a:reflection blurRad="12700" stA="50000" endPos="50000" dist="5000" dir="5400000" sy="-100000" rotWithShape="0"/>
              </a:effectLst>
              <a:latin typeface="+mj-ea"/>
              <a:ea typeface="+mj-ea"/>
            </a:endParaRPr>
          </a:p>
        </p:txBody>
      </p:sp>
      <p:sp>
        <p:nvSpPr>
          <p:cNvPr id="8" name="TextBox 7"/>
          <p:cNvSpPr txBox="1"/>
          <p:nvPr/>
        </p:nvSpPr>
        <p:spPr>
          <a:xfrm>
            <a:off x="-101689" y="6366138"/>
            <a:ext cx="12191999" cy="372410"/>
          </a:xfrm>
          <a:prstGeom prst="rect">
            <a:avLst/>
          </a:prstGeom>
          <a:noFill/>
        </p:spPr>
        <p:txBody>
          <a:bodyPr wrap="square" rtlCol="0">
            <a:spAutoFit/>
          </a:bodyPr>
          <a:lstStyle/>
          <a:p>
            <a:pPr algn="ctr">
              <a:lnSpc>
                <a:spcPct val="130000"/>
              </a:lnSpc>
            </a:pPr>
            <a:r>
              <a:rPr lang="zh-CN" altLang="zh-CN" sz="1400" dirty="0">
                <a:solidFill>
                  <a:schemeClr val="tx1">
                    <a:lumMod val="65000"/>
                    <a:lumOff val="35000"/>
                  </a:schemeClr>
                </a:solidFill>
                <a:latin typeface="微软雅黑" panose="020B0503020204020204" charset="-122"/>
                <a:ea typeface="微软雅黑" panose="020B0503020204020204" charset="-122"/>
              </a:rPr>
              <a:t>成就客户</a:t>
            </a:r>
            <a:r>
              <a:rPr lang="zh-CN" altLang="en-US" sz="1400" dirty="0">
                <a:solidFill>
                  <a:schemeClr val="tx1">
                    <a:lumMod val="65000"/>
                    <a:lumOff val="35000"/>
                  </a:schemeClr>
                </a:solidFill>
                <a:latin typeface="微软雅黑" panose="020B0503020204020204" charset="-122"/>
                <a:ea typeface="微软雅黑" panose="020B0503020204020204" charset="-122"/>
              </a:rPr>
              <a:t>   </a:t>
            </a:r>
            <a:r>
              <a:rPr lang="zh-CN" altLang="zh-CN" sz="1400" dirty="0">
                <a:solidFill>
                  <a:schemeClr val="tx1">
                    <a:lumMod val="65000"/>
                    <a:lumOff val="35000"/>
                  </a:schemeClr>
                </a:solidFill>
                <a:latin typeface="微软雅黑" panose="020B0503020204020204" charset="-122"/>
                <a:ea typeface="微软雅黑" panose="020B0503020204020204" charset="-122"/>
              </a:rPr>
              <a:t>开放进取</a:t>
            </a:r>
            <a:r>
              <a:rPr lang="zh-CN" altLang="en-US" sz="1400" dirty="0">
                <a:solidFill>
                  <a:schemeClr val="tx1">
                    <a:lumMod val="65000"/>
                    <a:lumOff val="35000"/>
                  </a:schemeClr>
                </a:solidFill>
                <a:latin typeface="微软雅黑" panose="020B0503020204020204" charset="-122"/>
                <a:ea typeface="微软雅黑" panose="020B0503020204020204" charset="-122"/>
              </a:rPr>
              <a:t>   </a:t>
            </a:r>
            <a:r>
              <a:rPr lang="zh-CN" altLang="zh-CN" sz="1400" dirty="0">
                <a:solidFill>
                  <a:schemeClr val="tx1">
                    <a:lumMod val="65000"/>
                    <a:lumOff val="35000"/>
                  </a:schemeClr>
                </a:solidFill>
                <a:latin typeface="微软雅黑" panose="020B0503020204020204" charset="-122"/>
                <a:ea typeface="微软雅黑" panose="020B0503020204020204" charset="-122"/>
              </a:rPr>
              <a:t>追求极致</a:t>
            </a:r>
            <a:r>
              <a:rPr lang="zh-CN" altLang="en-US" sz="1400" dirty="0">
                <a:solidFill>
                  <a:schemeClr val="tx1">
                    <a:lumMod val="65000"/>
                    <a:lumOff val="35000"/>
                  </a:schemeClr>
                </a:solidFill>
                <a:latin typeface="微软雅黑" panose="020B0503020204020204" charset="-122"/>
                <a:ea typeface="微软雅黑" panose="020B0503020204020204" charset="-122"/>
              </a:rPr>
              <a:t>   </a:t>
            </a:r>
            <a:r>
              <a:rPr lang="zh-CN" altLang="zh-CN" sz="1400" dirty="0">
                <a:solidFill>
                  <a:schemeClr val="tx1">
                    <a:lumMod val="65000"/>
                    <a:lumOff val="35000"/>
                  </a:schemeClr>
                </a:solidFill>
                <a:latin typeface="微软雅黑" panose="020B0503020204020204" charset="-122"/>
                <a:ea typeface="微软雅黑" panose="020B0503020204020204" charset="-122"/>
              </a:rPr>
              <a:t>正直担当</a:t>
            </a:r>
            <a:r>
              <a:rPr lang="zh-CN" altLang="en-US" sz="1400" dirty="0">
                <a:solidFill>
                  <a:schemeClr val="tx1">
                    <a:lumMod val="65000"/>
                    <a:lumOff val="35000"/>
                  </a:schemeClr>
                </a:solidFill>
                <a:latin typeface="微软雅黑" panose="020B0503020204020204" charset="-122"/>
                <a:ea typeface="微软雅黑" panose="020B0503020204020204" charset="-122"/>
              </a:rPr>
              <a:t>   </a:t>
            </a:r>
            <a:r>
              <a:rPr lang="zh-CN" altLang="zh-CN" sz="1400" dirty="0">
                <a:solidFill>
                  <a:schemeClr val="tx1">
                    <a:lumMod val="65000"/>
                    <a:lumOff val="35000"/>
                  </a:schemeClr>
                </a:solidFill>
                <a:latin typeface="微软雅黑" panose="020B0503020204020204" charset="-122"/>
                <a:ea typeface="微软雅黑" panose="020B0503020204020204" charset="-122"/>
              </a:rPr>
              <a:t>团队合作</a:t>
            </a:r>
            <a:r>
              <a:rPr lang="en-US" altLang="zh-CN" sz="1400" dirty="0">
                <a:solidFill>
                  <a:schemeClr val="tx1">
                    <a:lumMod val="65000"/>
                    <a:lumOff val="35000"/>
                  </a:schemeClr>
                </a:solidFill>
                <a:latin typeface="微软雅黑" panose="020B0503020204020204" charset="-122"/>
                <a:ea typeface="微软雅黑" panose="020B0503020204020204" charset="-122"/>
              </a:rPr>
              <a:t>   </a:t>
            </a:r>
            <a:r>
              <a:rPr lang="zh-CN" altLang="en-US" sz="1400" dirty="0">
                <a:solidFill>
                  <a:schemeClr val="tx1">
                    <a:lumMod val="65000"/>
                    <a:lumOff val="35000"/>
                  </a:schemeClr>
                </a:solidFill>
                <a:latin typeface="微软雅黑" panose="020B0503020204020204" charset="-122"/>
                <a:ea typeface="微软雅黑" panose="020B0503020204020204" charset="-122"/>
              </a:rPr>
              <a:t>尊重仁爱</a:t>
            </a:r>
            <a:endParaRPr lang="zh-CN" altLang="en-US" sz="1400" dirty="0">
              <a:solidFill>
                <a:schemeClr val="tx1">
                  <a:lumMod val="65000"/>
                  <a:lumOff val="35000"/>
                </a:schemeClr>
              </a:solidFill>
              <a:ea typeface="微软雅黑" panose="020B0503020204020204" charset="-122"/>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701022" y="1180901"/>
            <a:ext cx="2789955" cy="111598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340080" y="4088296"/>
            <a:ext cx="1491415" cy="369332"/>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税</a:t>
            </a:r>
            <a:r>
              <a:rPr lang="zh-CN" altLang="en-US" dirty="0" smtClean="0">
                <a:latin typeface="黑体" panose="02010609060101010101" pitchFamily="49" charset="-122"/>
                <a:ea typeface="黑体" panose="02010609060101010101" pitchFamily="49" charset="-122"/>
              </a:rPr>
              <a:t>企事业部</a:t>
            </a:r>
            <a:endParaRPr lang="zh-CN" altLang="en-US" dirty="0">
              <a:latin typeface="黑体" panose="02010609060101010101" pitchFamily="49" charset="-122"/>
              <a:ea typeface="黑体" panose="02010609060101010101" pitchFamily="49" charset="-122"/>
            </a:endParaRPr>
          </a:p>
        </p:txBody>
      </p:sp>
      <p:sp>
        <p:nvSpPr>
          <p:cNvPr id="3" name="矩形 2"/>
          <p:cNvSpPr/>
          <p:nvPr/>
        </p:nvSpPr>
        <p:spPr>
          <a:xfrm>
            <a:off x="5217072" y="4609996"/>
            <a:ext cx="1554480" cy="368300"/>
          </a:xfrm>
          <a:prstGeom prst="rect">
            <a:avLst/>
          </a:prstGeom>
        </p:spPr>
        <p:txBody>
          <a:bodyPr wrap="none">
            <a:spAutoFit/>
          </a:bodyPr>
          <a:lstStyle/>
          <a:p>
            <a:pPr algn="ctr"/>
            <a:r>
              <a:rPr lang="zh-CN" altLang="en-US" dirty="0" smtClean="0">
                <a:latin typeface="黑体" panose="02010609060101010101" pitchFamily="49" charset="-122"/>
                <a:ea typeface="黑体" panose="02010609060101010101" pitchFamily="49" charset="-122"/>
              </a:rPr>
              <a:t>分享人：</a:t>
            </a:r>
            <a:r>
              <a:rPr lang="zh-CN" altLang="en-US" dirty="0">
                <a:latin typeface="黑体" panose="02010609060101010101" pitchFamily="49" charset="-122"/>
                <a:ea typeface="黑体" panose="02010609060101010101" pitchFamily="49" charset="-122"/>
              </a:rPr>
              <a:t>万</a:t>
            </a:r>
            <a:r>
              <a:rPr lang="zh-CN" altLang="en-US" dirty="0" smtClean="0">
                <a:latin typeface="黑体" panose="02010609060101010101" pitchFamily="49" charset="-122"/>
                <a:ea typeface="黑体" panose="02010609060101010101" pitchFamily="49" charset="-122"/>
              </a:rPr>
              <a:t>里</a:t>
            </a:r>
            <a:endParaRPr lang="en-US" altLang="zh-CN"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66140" y="1195070"/>
            <a:ext cx="7501890" cy="4566920"/>
          </a:xfrm>
          <a:prstGeom prst="rect">
            <a:avLst/>
          </a:prstGeom>
        </p:spPr>
      </p:pic>
      <p:sp>
        <p:nvSpPr>
          <p:cNvPr id="5" name="文本框 4"/>
          <p:cNvSpPr txBox="1"/>
          <p:nvPr/>
        </p:nvSpPr>
        <p:spPr>
          <a:xfrm>
            <a:off x="4142740" y="5913120"/>
            <a:ext cx="948690" cy="370840"/>
          </a:xfrm>
          <a:prstGeom prst="rect">
            <a:avLst/>
          </a:prstGeom>
          <a:noFill/>
        </p:spPr>
        <p:txBody>
          <a:bodyPr wrap="none" rtlCol="0">
            <a:spAutoFit/>
          </a:bodyPr>
          <a:p>
            <a:pPr>
              <a:lnSpc>
                <a:spcPct val="130000"/>
              </a:lnSpc>
            </a:pPr>
            <a:r>
              <a:rPr lang="en-US" altLang="zh-CN" sz="1400" b="1" dirty="0" smtClean="0">
                <a:latin typeface="Arial" panose="020B0604020202020204" pitchFamily="34" charset="0"/>
                <a:ea typeface="微软雅黑" panose="020B0503020204020204" charset="-122"/>
              </a:rPr>
              <a:t>B+</a:t>
            </a:r>
            <a:r>
              <a:rPr lang="zh-CN" altLang="en-US" sz="1400" b="1" dirty="0" smtClean="0">
                <a:latin typeface="Arial" panose="020B0604020202020204" pitchFamily="34" charset="0"/>
                <a:ea typeface="微软雅黑" panose="020B0503020204020204" charset="-122"/>
              </a:rPr>
              <a:t>树索引</a:t>
            </a:r>
            <a:endParaRPr lang="zh-CN" altLang="en-US" sz="1400" b="1" dirty="0" smtClean="0">
              <a:latin typeface="Arial" panose="020B0604020202020204" pitchFamily="34" charset="0"/>
              <a:ea typeface="微软雅黑" panose="020B0503020204020204" charset="-122"/>
            </a:endParaRPr>
          </a:p>
        </p:txBody>
      </p:sp>
      <p:sp>
        <p:nvSpPr>
          <p:cNvPr id="6" name="文本框 5"/>
          <p:cNvSpPr txBox="1"/>
          <p:nvPr/>
        </p:nvSpPr>
        <p:spPr>
          <a:xfrm>
            <a:off x="8089265" y="1952625"/>
            <a:ext cx="3848735" cy="3688080"/>
          </a:xfrm>
          <a:prstGeom prst="rect">
            <a:avLst/>
          </a:prstGeom>
          <a:noFill/>
        </p:spPr>
        <p:txBody>
          <a:bodyPr wrap="square" rtlCol="0" anchor="t">
            <a:spAutoFit/>
          </a:bodyPr>
          <a:p>
            <a:pPr>
              <a:lnSpc>
                <a:spcPct val="130000"/>
              </a:lnSpc>
            </a:pPr>
            <a:r>
              <a:rPr lang="zh-CN" altLang="en-US" b="1" dirty="0" smtClean="0">
                <a:latin typeface="Arial" panose="020B0604020202020204" pitchFamily="34" charset="0"/>
                <a:ea typeface="微软雅黑" panose="020B0503020204020204" charset="-122"/>
              </a:rPr>
              <a:t>B+的特性：</a:t>
            </a:r>
            <a:endParaRPr lang="zh-CN" altLang="en-US" b="1" dirty="0" smtClean="0">
              <a:latin typeface="Arial" panose="020B0604020202020204" pitchFamily="34" charset="0"/>
              <a:ea typeface="微软雅黑" panose="020B0503020204020204" charset="-122"/>
            </a:endParaRPr>
          </a:p>
          <a:p>
            <a:pPr>
              <a:lnSpc>
                <a:spcPct val="130000"/>
              </a:lnSpc>
            </a:pPr>
            <a:r>
              <a:rPr lang="zh-CN" altLang="en-US" dirty="0" smtClean="0">
                <a:latin typeface="Arial" panose="020B0604020202020204" pitchFamily="34" charset="0"/>
                <a:ea typeface="微软雅黑" panose="020B0503020204020204" charset="-122"/>
              </a:rPr>
              <a:t>1.所有关键字都出现在叶子结点的链表中（稠密索引），且链表中的关键字恰好是有序的；</a:t>
            </a:r>
            <a:endParaRPr lang="zh-CN" altLang="en-US"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2.</a:t>
            </a:r>
            <a:r>
              <a:rPr lang="en-US" altLang="zh-CN" dirty="0" smtClean="0">
                <a:solidFill>
                  <a:srgbClr val="FF0000"/>
                </a:solidFill>
                <a:latin typeface="Arial" panose="020B0604020202020204" pitchFamily="34" charset="0"/>
                <a:ea typeface="微软雅黑" panose="020B0503020204020204" charset="-122"/>
              </a:rPr>
              <a:t>内部节点只存放键，不存放值</a:t>
            </a:r>
            <a:endParaRPr lang="en-US" altLang="zh-CN" dirty="0" smtClean="0">
              <a:latin typeface="Arial" panose="020B0604020202020204" pitchFamily="34" charset="0"/>
              <a:ea typeface="微软雅黑" panose="020B0503020204020204" charset="-122"/>
            </a:endParaRPr>
          </a:p>
          <a:p>
            <a:pPr>
              <a:lnSpc>
                <a:spcPct val="130000"/>
              </a:lnSpc>
            </a:pPr>
            <a:r>
              <a:rPr lang="zh-CN" altLang="en-US" dirty="0" smtClean="0">
                <a:latin typeface="Arial" panose="020B0604020202020204" pitchFamily="34" charset="0"/>
                <a:ea typeface="微软雅黑" panose="020B0503020204020204" charset="-122"/>
              </a:rPr>
              <a:t>2.不可能在非叶子结点命中；</a:t>
            </a:r>
            <a:endParaRPr lang="zh-CN" altLang="en-US" dirty="0" smtClean="0">
              <a:latin typeface="Arial" panose="020B0604020202020204" pitchFamily="34" charset="0"/>
              <a:ea typeface="微软雅黑" panose="020B0503020204020204" charset="-122"/>
            </a:endParaRPr>
          </a:p>
          <a:p>
            <a:pPr>
              <a:lnSpc>
                <a:spcPct val="130000"/>
              </a:lnSpc>
            </a:pPr>
            <a:r>
              <a:rPr lang="zh-CN" altLang="en-US" dirty="0" smtClean="0">
                <a:latin typeface="Arial" panose="020B0604020202020204" pitchFamily="34" charset="0"/>
                <a:ea typeface="微软雅黑" panose="020B0503020204020204" charset="-122"/>
              </a:rPr>
              <a:t>3.非叶子结点相当于是叶子结点的索引（稀疏索引），叶子结点相当于是存储（关键字）数据的数据层；</a:t>
            </a:r>
            <a:endParaRPr lang="zh-CN" altLang="en-US" dirty="0" smtClean="0">
              <a:latin typeface="Arial" panose="020B0604020202020204" pitchFamily="34" charset="0"/>
              <a:ea typeface="微软雅黑" panose="020B0503020204020204" charset="-122"/>
            </a:endParaRPr>
          </a:p>
          <a:p>
            <a:pPr>
              <a:lnSpc>
                <a:spcPct val="130000"/>
              </a:lnSpc>
            </a:pPr>
            <a:r>
              <a:rPr lang="zh-CN" altLang="en-US" dirty="0" smtClean="0">
                <a:latin typeface="Arial" panose="020B0604020202020204" pitchFamily="34" charset="0"/>
                <a:ea typeface="微软雅黑" panose="020B0503020204020204" charset="-122"/>
              </a:rPr>
              <a:t>4.更适合文件索引系统；</a:t>
            </a:r>
            <a:endParaRPr lang="zh-CN" altLang="en-US" dirty="0" smtClean="0">
              <a:latin typeface="Arial" panose="020B0604020202020204" pitchFamily="34" charset="0"/>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440815" y="495935"/>
            <a:ext cx="4144010" cy="570865"/>
          </a:xfrm>
          <a:prstGeom prst="rect">
            <a:avLst/>
          </a:prstGeom>
          <a:noFill/>
        </p:spPr>
        <p:txBody>
          <a:bodyPr wrap="square" rtlCol="0">
            <a:spAutoFit/>
          </a:bodyPr>
          <a:p>
            <a:pPr algn="l">
              <a:lnSpc>
                <a:spcPct val="130000"/>
              </a:lnSpc>
            </a:pPr>
            <a:r>
              <a:rPr lang="zh-CN" altLang="en-US" sz="2400" b="1" dirty="0" smtClean="0">
                <a:latin typeface="Arial" panose="020B0604020202020204" pitchFamily="34" charset="0"/>
                <a:ea typeface="微软雅黑" panose="020B0503020204020204" charset="-122"/>
                <a:sym typeface="+mn-ea"/>
              </a:rPr>
              <a:t>为什么索引用 B+ 树结构？</a:t>
            </a:r>
            <a:endParaRPr lang="zh-CN" altLang="en-US" sz="2400" b="1" dirty="0" smtClean="0">
              <a:latin typeface="Arial" panose="020B0604020202020204" pitchFamily="34" charset="0"/>
              <a:ea typeface="微软雅黑" panose="020B0503020204020204" charset="-122"/>
              <a:sym typeface="+mn-ea"/>
            </a:endParaRPr>
          </a:p>
        </p:txBody>
      </p:sp>
      <p:sp>
        <p:nvSpPr>
          <p:cNvPr id="5" name="文本框 4"/>
          <p:cNvSpPr txBox="1"/>
          <p:nvPr/>
        </p:nvSpPr>
        <p:spPr>
          <a:xfrm>
            <a:off x="1675130" y="977900"/>
            <a:ext cx="8841105" cy="6447155"/>
          </a:xfrm>
          <a:prstGeom prst="rect">
            <a:avLst/>
          </a:prstGeom>
          <a:noFill/>
        </p:spPr>
        <p:txBody>
          <a:bodyPr wrap="square" rtlCol="0">
            <a:spAutoFit/>
          </a:bodyPr>
          <a:p>
            <a:pPr>
              <a:lnSpc>
                <a:spcPct val="130000"/>
              </a:lnSpc>
            </a:pPr>
            <a:r>
              <a:rPr lang="en-US" altLang="zh-CN" sz="2400" dirty="0" smtClean="0">
                <a:latin typeface="Arial" panose="020B0604020202020204" pitchFamily="34" charset="0"/>
                <a:ea typeface="微软雅黑" panose="020B0503020204020204" charset="-122"/>
              </a:rPr>
              <a:t>1</a:t>
            </a:r>
            <a:r>
              <a:rPr lang="zh-CN" altLang="en-US" sz="2400" dirty="0" smtClean="0">
                <a:latin typeface="Arial" panose="020B0604020202020204" pitchFamily="34" charset="0"/>
                <a:ea typeface="微软雅黑" panose="020B0503020204020204" charset="-122"/>
              </a:rPr>
              <a:t>、</a:t>
            </a:r>
            <a:r>
              <a:rPr lang="en-US" altLang="zh-CN" sz="2400" dirty="0" smtClean="0">
                <a:latin typeface="Arial" panose="020B0604020202020204" pitchFamily="34" charset="0"/>
                <a:ea typeface="微软雅黑" panose="020B0503020204020204" charset="-122"/>
              </a:rPr>
              <a:t>B+tree</a:t>
            </a:r>
            <a:r>
              <a:rPr lang="zh-CN" altLang="en-US" sz="2400" dirty="0" smtClean="0">
                <a:latin typeface="Arial" panose="020B0604020202020204" pitchFamily="34" charset="0"/>
                <a:ea typeface="微软雅黑" panose="020B0503020204020204" charset="-122"/>
              </a:rPr>
              <a:t>空间利用率更高，可减少</a:t>
            </a:r>
            <a:r>
              <a:rPr lang="en-US" altLang="zh-CN" sz="2400" dirty="0" smtClean="0">
                <a:latin typeface="Arial" panose="020B0604020202020204" pitchFamily="34" charset="0"/>
                <a:ea typeface="微软雅黑" panose="020B0503020204020204" charset="-122"/>
              </a:rPr>
              <a:t>I/O</a:t>
            </a:r>
            <a:r>
              <a:rPr lang="zh-CN" altLang="en-US" sz="2400" dirty="0" smtClean="0">
                <a:latin typeface="Arial" panose="020B0604020202020204" pitchFamily="34" charset="0"/>
                <a:ea typeface="微软雅黑" panose="020B0503020204020204" charset="-122"/>
              </a:rPr>
              <a:t>次数，磁盘读写代价更低</a:t>
            </a:r>
            <a:endParaRPr lang="zh-CN" altLang="en-US" sz="2400" dirty="0" smtClean="0">
              <a:latin typeface="Arial" panose="020B0604020202020204" pitchFamily="34" charset="0"/>
              <a:ea typeface="微软雅黑" panose="020B0503020204020204" charset="-122"/>
            </a:endParaRPr>
          </a:p>
          <a:p>
            <a:pPr>
              <a:lnSpc>
                <a:spcPct val="130000"/>
              </a:lnSpc>
            </a:pPr>
            <a:r>
              <a:rPr lang="zh-CN" altLang="en-US" dirty="0" smtClean="0">
                <a:latin typeface="Arial" panose="020B0604020202020204" pitchFamily="34" charset="0"/>
                <a:ea typeface="微软雅黑" panose="020B0503020204020204" charset="-122"/>
              </a:rPr>
              <a:t>B+tree的内部结点（非叶子节点）并没有指向关键字具体信息的指针。因此其内部结点相对B 树更小。如果把所有同一内部结点的关键字存放在同一盘块中，那么盘块所能容纳的关键字数量也越多。一次性读入内存中的需要查找的关键字也就越多。相对来说IO读写次数也就降低了。</a:t>
            </a:r>
            <a:endParaRPr lang="zh-CN" altLang="en-US" dirty="0" smtClean="0">
              <a:latin typeface="Arial" panose="020B0604020202020204" pitchFamily="34" charset="0"/>
              <a:ea typeface="微软雅黑" panose="020B0503020204020204" charset="-122"/>
            </a:endParaRPr>
          </a:p>
          <a:p>
            <a:pPr>
              <a:lnSpc>
                <a:spcPct val="130000"/>
              </a:lnSpc>
            </a:pPr>
            <a:r>
              <a:rPr lang="en-US" altLang="zh-CN" sz="2400" dirty="0" smtClean="0">
                <a:latin typeface="Arial" panose="020B0604020202020204" pitchFamily="34" charset="0"/>
                <a:ea typeface="微软雅黑" panose="020B0503020204020204" charset="-122"/>
              </a:rPr>
              <a:t>2</a:t>
            </a:r>
            <a:r>
              <a:rPr lang="zh-CN" altLang="en-US" sz="2400" dirty="0" smtClean="0">
                <a:latin typeface="Arial" panose="020B0604020202020204" pitchFamily="34" charset="0"/>
                <a:ea typeface="微软雅黑" panose="020B0503020204020204" charset="-122"/>
              </a:rPr>
              <a:t>、</a:t>
            </a:r>
            <a:r>
              <a:rPr lang="en-US" altLang="zh-CN" sz="2400" dirty="0" smtClean="0">
                <a:latin typeface="Arial" panose="020B0604020202020204" pitchFamily="34" charset="0"/>
                <a:ea typeface="微软雅黑" panose="020B0503020204020204" charset="-122"/>
              </a:rPr>
              <a:t>B+tree</a:t>
            </a:r>
            <a:r>
              <a:rPr lang="zh-CN" altLang="en-US" sz="2400" dirty="0" smtClean="0">
                <a:latin typeface="Arial" panose="020B0604020202020204" pitchFamily="34" charset="0"/>
                <a:ea typeface="微软雅黑" panose="020B0503020204020204" charset="-122"/>
              </a:rPr>
              <a:t>的查询效率更加稳定</a:t>
            </a:r>
            <a:endParaRPr lang="zh-CN" altLang="en-US" sz="2400"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由于非终结点并不是最终指向文件内容的结点，而只是叶子结点中关键字的索引。所以任何关键字的查找必须走一条从根结点到叶子结点的路。所有关键字查询的路径长度相同，导致每一个数据的查询效率相当。</a:t>
            </a:r>
            <a:endParaRPr lang="en-US" altLang="zh-CN" dirty="0" smtClean="0">
              <a:latin typeface="Arial" panose="020B0604020202020204" pitchFamily="34" charset="0"/>
              <a:ea typeface="微软雅黑" panose="020B0503020204020204" charset="-122"/>
            </a:endParaRPr>
          </a:p>
          <a:p>
            <a:pPr>
              <a:lnSpc>
                <a:spcPct val="130000"/>
              </a:lnSpc>
            </a:pPr>
            <a:r>
              <a:rPr lang="en-US" altLang="zh-CN" sz="2400" dirty="0" smtClean="0">
                <a:latin typeface="Arial" panose="020B0604020202020204" pitchFamily="34" charset="0"/>
                <a:ea typeface="微软雅黑" panose="020B0503020204020204" charset="-122"/>
              </a:rPr>
              <a:t>3</a:t>
            </a:r>
            <a:r>
              <a:rPr lang="zh-CN" altLang="en-US" sz="2400" dirty="0" smtClean="0">
                <a:latin typeface="Arial" panose="020B0604020202020204" pitchFamily="34" charset="0"/>
                <a:ea typeface="微软雅黑" panose="020B0503020204020204" charset="-122"/>
              </a:rPr>
              <a:t>、</a:t>
            </a:r>
            <a:r>
              <a:rPr lang="en-US" altLang="zh-CN" sz="2400" dirty="0" smtClean="0">
                <a:latin typeface="Arial" panose="020B0604020202020204" pitchFamily="34" charset="0"/>
                <a:ea typeface="微软雅黑" panose="020B0503020204020204" charset="-122"/>
                <a:sym typeface="+mn-ea"/>
              </a:rPr>
              <a:t>B+tree</a:t>
            </a:r>
            <a:r>
              <a:rPr lang="zh-CN" altLang="en-US" sz="2400" dirty="0" smtClean="0">
                <a:latin typeface="Arial" panose="020B0604020202020204" pitchFamily="34" charset="0"/>
                <a:ea typeface="微软雅黑" panose="020B0503020204020204" charset="-122"/>
                <a:sym typeface="+mn-ea"/>
              </a:rPr>
              <a:t>的数据遍历更快</a:t>
            </a:r>
            <a:endParaRPr lang="zh-CN" altLang="en-US" sz="2400" dirty="0" smtClean="0">
              <a:latin typeface="Arial" panose="020B0604020202020204" pitchFamily="34" charset="0"/>
              <a:ea typeface="微软雅黑" panose="020B0503020204020204" charset="-122"/>
              <a:sym typeface="+mn-ea"/>
            </a:endParaRPr>
          </a:p>
          <a:p>
            <a:pPr>
              <a:lnSpc>
                <a:spcPct val="130000"/>
              </a:lnSpc>
            </a:pPr>
            <a:r>
              <a:rPr lang="zh-CN" altLang="en-US" sz="1600" dirty="0" smtClean="0">
                <a:latin typeface="Arial" panose="020B0604020202020204" pitchFamily="34" charset="0"/>
                <a:ea typeface="微软雅黑" panose="020B0503020204020204" charset="-122"/>
                <a:sym typeface="+mn-ea"/>
              </a:rPr>
              <a:t>由于 B+ 树的数据都存储在叶子结点中，分支结点均为索引，方便扫库，只需要扫一遍叶子结点即可；但是 B 树因为其分支结点同样存储着数据，我们要找到具体的数据，需要进行一次中序遍历按序来扫</a:t>
            </a:r>
            <a:endParaRPr lang="zh-CN" altLang="en-US" sz="1600" dirty="0" smtClean="0">
              <a:latin typeface="Arial" panose="020B0604020202020204" pitchFamily="34" charset="0"/>
              <a:ea typeface="微软雅黑" panose="020B0503020204020204" charset="-122"/>
              <a:sym typeface="+mn-ea"/>
            </a:endParaRPr>
          </a:p>
          <a:p>
            <a:pPr algn="l">
              <a:lnSpc>
                <a:spcPct val="130000"/>
              </a:lnSpc>
              <a:buClrTx/>
              <a:buSzTx/>
              <a:buFontTx/>
            </a:pPr>
            <a:r>
              <a:rPr lang="en-US" altLang="zh-CN" sz="2400" dirty="0" smtClean="0">
                <a:latin typeface="Arial" panose="020B0604020202020204" pitchFamily="34" charset="0"/>
                <a:ea typeface="微软雅黑" panose="020B0503020204020204" charset="-122"/>
              </a:rPr>
              <a:t>4、增删文件（节点）效率更高</a:t>
            </a:r>
            <a:endParaRPr lang="en-US" altLang="zh-CN" sz="2400" dirty="0" smtClean="0">
              <a:latin typeface="Arial" panose="020B0604020202020204" pitchFamily="34" charset="0"/>
              <a:ea typeface="微软雅黑" panose="020B0503020204020204" charset="-122"/>
            </a:endParaRPr>
          </a:p>
          <a:p>
            <a:pPr algn="l">
              <a:lnSpc>
                <a:spcPct val="130000"/>
              </a:lnSpc>
              <a:buClrTx/>
              <a:buSzTx/>
              <a:buFontTx/>
            </a:pPr>
            <a:r>
              <a:rPr lang="zh-CN" altLang="en-US" sz="1600" dirty="0" smtClean="0">
                <a:latin typeface="Arial" panose="020B0604020202020204" pitchFamily="34" charset="0"/>
                <a:ea typeface="微软雅黑" panose="020B0503020204020204" charset="-122"/>
              </a:rPr>
              <a:t>因为B+树的叶子节点包含所有关键字，并以有序的链表结构存储，这样可很好提高增删效率。</a:t>
            </a:r>
            <a:endParaRPr lang="zh-CN" altLang="en-US" sz="1600" dirty="0" smtClean="0">
              <a:latin typeface="Arial" panose="020B0604020202020204" pitchFamily="34" charset="0"/>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b="1" dirty="0">
                <a:solidFill>
                  <a:schemeClr val="tx1"/>
                </a:solidFill>
                <a:effectLst>
                  <a:outerShdw blurRad="38100" dist="19050" dir="2700000" algn="tl" rotWithShape="0">
                    <a:schemeClr val="dk1">
                      <a:alpha val="40000"/>
                    </a:schemeClr>
                  </a:outerShdw>
                </a:effectLst>
                <a:uFillTx/>
                <a:latin typeface="微软雅黑" panose="020B0503020204020204" charset="-122"/>
                <a:ea typeface="微软雅黑" panose="020B0503020204020204" charset="-122"/>
                <a:sym typeface="+mn-ea"/>
              </a:rPr>
              <a:t>聚簇索引和非聚簇索引的区别</a:t>
            </a:r>
            <a:endParaRPr lang="zh-CN" altLang="en-US" sz="1800" b="1" dirty="0">
              <a:solidFill>
                <a:schemeClr val="tx1"/>
              </a:solidFill>
              <a:effectLst>
                <a:outerShdw blurRad="38100" dist="19050" dir="2700000" algn="tl" rotWithShape="0">
                  <a:schemeClr val="dk1">
                    <a:alpha val="40000"/>
                  </a:schemeClr>
                </a:outerShdw>
              </a:effectLst>
              <a:uFillTx/>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671195" y="1080135"/>
            <a:ext cx="3047365" cy="2453005"/>
          </a:xfrm>
          <a:prstGeom prst="rect">
            <a:avLst/>
          </a:prstGeom>
        </p:spPr>
      </p:pic>
      <p:pic>
        <p:nvPicPr>
          <p:cNvPr id="5" name="图片 4"/>
          <p:cNvPicPr>
            <a:picLocks noChangeAspect="1"/>
          </p:cNvPicPr>
          <p:nvPr/>
        </p:nvPicPr>
        <p:blipFill>
          <a:blip r:embed="rId2"/>
          <a:stretch>
            <a:fillRect/>
          </a:stretch>
        </p:blipFill>
        <p:spPr>
          <a:xfrm>
            <a:off x="4104005" y="918210"/>
            <a:ext cx="7510780" cy="54698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zh-CN" altLang="en-US" sz="1800" b="1" dirty="0">
                <a:solidFill>
                  <a:schemeClr val="tx1"/>
                </a:solidFill>
                <a:effectLst/>
                <a:latin typeface="微软雅黑" panose="020B0503020204020204" charset="-122"/>
                <a:ea typeface="微软雅黑" panose="020B0503020204020204" charset="-122"/>
              </a:rPr>
              <a:t>概念介绍</a:t>
            </a:r>
            <a:endParaRPr lang="zh-CN" altLang="en-US" sz="1800" b="1" dirty="0">
              <a:solidFill>
                <a:schemeClr val="tx1"/>
              </a:solidFill>
              <a:effectLst/>
              <a:latin typeface="微软雅黑" panose="020B0503020204020204" charset="-122"/>
              <a:ea typeface="微软雅黑" panose="020B0503020204020204" charset="-122"/>
            </a:endParaRPr>
          </a:p>
        </p:txBody>
      </p:sp>
      <p:sp>
        <p:nvSpPr>
          <p:cNvPr id="3" name="文本框 2"/>
          <p:cNvSpPr txBox="1"/>
          <p:nvPr/>
        </p:nvSpPr>
        <p:spPr>
          <a:xfrm>
            <a:off x="875665" y="883920"/>
            <a:ext cx="8773795" cy="4888865"/>
          </a:xfrm>
          <a:prstGeom prst="rect">
            <a:avLst/>
          </a:prstGeom>
          <a:noFill/>
        </p:spPr>
        <p:txBody>
          <a:bodyPr wrap="square" rtlCol="0">
            <a:spAutoFit/>
          </a:bodyPr>
          <a:lstStyle/>
          <a:p>
            <a:pPr>
              <a:lnSpc>
                <a:spcPct val="130000"/>
              </a:lnSpc>
            </a:pPr>
            <a:endParaRPr lang="en-US" altLang="zh-CN" sz="1400" dirty="0" smtClean="0">
              <a:latin typeface="Arial" panose="020B0604020202020204" pitchFamily="34" charset="0"/>
              <a:ea typeface="微软雅黑" panose="020B0503020204020204" charset="-122"/>
            </a:endParaRPr>
          </a:p>
          <a:p>
            <a:pPr>
              <a:lnSpc>
                <a:spcPct val="130000"/>
              </a:lnSpc>
            </a:pPr>
            <a:r>
              <a:rPr b="1" dirty="0">
                <a:latin typeface="Arial" panose="020B0604020202020204" pitchFamily="34" charset="0"/>
                <a:ea typeface="微软雅黑" panose="020B0503020204020204" charset="-122"/>
              </a:rPr>
              <a:t>聚簇索引：</a:t>
            </a:r>
            <a:endParaRPr b="1" dirty="0">
              <a:latin typeface="Arial" panose="020B0604020202020204" pitchFamily="34" charset="0"/>
              <a:ea typeface="微软雅黑" panose="020B0503020204020204" charset="-122"/>
            </a:endParaRPr>
          </a:p>
          <a:p>
            <a:pPr>
              <a:lnSpc>
                <a:spcPct val="130000"/>
              </a:lnSpc>
            </a:pPr>
            <a:r>
              <a:rPr sz="1600" dirty="0">
                <a:latin typeface="Arial" panose="020B0604020202020204" pitchFamily="34" charset="0"/>
                <a:ea typeface="微软雅黑" panose="020B0503020204020204" charset="-122"/>
              </a:rPr>
              <a:t>将数据存储与索引放到了一块，找到索引也就找到了数据</a:t>
            </a:r>
            <a:r>
              <a:rPr lang="zh-CN" sz="1600" dirty="0">
                <a:latin typeface="Arial" panose="020B0604020202020204" pitchFamily="34" charset="0"/>
                <a:ea typeface="微软雅黑" panose="020B0503020204020204" charset="-122"/>
              </a:rPr>
              <a:t>，不需要根据主键或行号去进行回表查询。</a:t>
            </a:r>
            <a:endParaRPr sz="1600" dirty="0">
              <a:latin typeface="Arial" panose="020B0604020202020204" pitchFamily="34" charset="0"/>
              <a:ea typeface="微软雅黑" panose="020B0503020204020204" charset="-122"/>
            </a:endParaRPr>
          </a:p>
          <a:p>
            <a:pPr>
              <a:lnSpc>
                <a:spcPct val="130000"/>
              </a:lnSpc>
            </a:pPr>
            <a:endParaRPr sz="1400" dirty="0">
              <a:latin typeface="Arial" panose="020B0604020202020204" pitchFamily="34" charset="0"/>
              <a:ea typeface="微软雅黑" panose="020B0503020204020204" charset="-122"/>
            </a:endParaRPr>
          </a:p>
          <a:p>
            <a:pPr>
              <a:lnSpc>
                <a:spcPct val="130000"/>
              </a:lnSpc>
            </a:pPr>
            <a:r>
              <a:rPr b="1" dirty="0">
                <a:latin typeface="Arial" panose="020B0604020202020204" pitchFamily="34" charset="0"/>
                <a:ea typeface="微软雅黑" panose="020B0503020204020204" charset="-122"/>
              </a:rPr>
              <a:t>非聚簇索引：</a:t>
            </a:r>
            <a:endParaRPr b="1" dirty="0">
              <a:latin typeface="Arial" panose="020B0604020202020204" pitchFamily="34" charset="0"/>
              <a:ea typeface="微软雅黑" panose="020B0503020204020204" charset="-122"/>
            </a:endParaRPr>
          </a:p>
          <a:p>
            <a:pPr>
              <a:lnSpc>
                <a:spcPct val="130000"/>
              </a:lnSpc>
            </a:pPr>
            <a:r>
              <a:rPr sz="1600" dirty="0">
                <a:latin typeface="Arial" panose="020B0604020202020204" pitchFamily="34" charset="0"/>
                <a:ea typeface="微软雅黑" panose="020B0503020204020204" charset="-122"/>
                <a:sym typeface="+mn-ea"/>
              </a:rPr>
              <a:t>非聚簇索引就是指B+Tree的叶子节点上的data，并不是数据本身，而是数据存放的地址。主索引和辅助索引没啥区别，只是主索引中的key一定得是唯一的。主要用在MyISAM存储引擎中</a:t>
            </a:r>
            <a:r>
              <a:rPr lang="en-US" sz="1600" dirty="0">
                <a:latin typeface="Arial" panose="020B0604020202020204" pitchFamily="34" charset="0"/>
                <a:ea typeface="微软雅黑" panose="020B0503020204020204" charset="-122"/>
                <a:sym typeface="+mn-ea"/>
              </a:rPr>
              <a:t>.</a:t>
            </a:r>
            <a:endParaRPr sz="1600" dirty="0">
              <a:latin typeface="Arial" panose="020B0604020202020204" pitchFamily="34" charset="0"/>
              <a:ea typeface="微软雅黑" panose="020B0503020204020204" charset="-122"/>
              <a:sym typeface="+mn-ea"/>
            </a:endParaRPr>
          </a:p>
          <a:p>
            <a:pPr>
              <a:lnSpc>
                <a:spcPct val="130000"/>
              </a:lnSpc>
            </a:pPr>
            <a:r>
              <a:rPr sz="1600" dirty="0">
                <a:latin typeface="Arial" panose="020B0604020202020204" pitchFamily="34" charset="0"/>
                <a:ea typeface="微软雅黑" panose="020B0503020204020204" charset="-122"/>
                <a:sym typeface="+mn-ea"/>
              </a:rPr>
              <a:t>MyISAM引擎使用B+Tree作为索引结构，叶节点的data域存放的是数据记录的地址。</a:t>
            </a:r>
            <a:endParaRPr sz="1600" dirty="0">
              <a:latin typeface="Arial" panose="020B0604020202020204" pitchFamily="34" charset="0"/>
              <a:ea typeface="微软雅黑" panose="020B0503020204020204" charset="-122"/>
              <a:sym typeface="+mn-ea"/>
            </a:endParaRPr>
          </a:p>
          <a:p>
            <a:pPr>
              <a:lnSpc>
                <a:spcPct val="130000"/>
              </a:lnSpc>
            </a:pPr>
            <a:endParaRPr sz="1600" dirty="0">
              <a:latin typeface="Arial" panose="020B0604020202020204" pitchFamily="34" charset="0"/>
              <a:ea typeface="微软雅黑" panose="020B0503020204020204" charset="-122"/>
              <a:sym typeface="+mn-ea"/>
            </a:endParaRPr>
          </a:p>
          <a:p>
            <a:pPr>
              <a:lnSpc>
                <a:spcPct val="130000"/>
              </a:lnSpc>
            </a:pPr>
            <a:r>
              <a:rPr b="1" dirty="0">
                <a:latin typeface="Arial" panose="020B0604020202020204" pitchFamily="34" charset="0"/>
                <a:ea typeface="微软雅黑" panose="020B0503020204020204" charset="-122"/>
              </a:rPr>
              <a:t>辅助索引</a:t>
            </a:r>
            <a:r>
              <a:rPr lang="zh-CN" b="1" dirty="0">
                <a:latin typeface="Arial" panose="020B0604020202020204" pitchFamily="34" charset="0"/>
                <a:ea typeface="微软雅黑" panose="020B0503020204020204" charset="-122"/>
              </a:rPr>
              <a:t>：</a:t>
            </a:r>
            <a:endParaRPr lang="zh-CN" b="1" dirty="0">
              <a:latin typeface="Arial" panose="020B0604020202020204" pitchFamily="34" charset="0"/>
              <a:ea typeface="微软雅黑" panose="020B0503020204020204" charset="-122"/>
            </a:endParaRPr>
          </a:p>
          <a:p>
            <a:pPr>
              <a:lnSpc>
                <a:spcPct val="130000"/>
              </a:lnSpc>
            </a:pPr>
            <a:r>
              <a:rPr sz="1600" dirty="0">
                <a:latin typeface="Arial" panose="020B0604020202020204" pitchFamily="34" charset="0"/>
                <a:ea typeface="微软雅黑" panose="020B0503020204020204" charset="-122"/>
              </a:rPr>
              <a:t>在聚簇索引之上创建的索引称之为辅助索引，辅助索引访问数据总是需要二次查找，</a:t>
            </a:r>
            <a:r>
              <a:rPr sz="1600" b="1" dirty="0">
                <a:latin typeface="Arial" panose="020B0604020202020204" pitchFamily="34" charset="0"/>
                <a:ea typeface="微软雅黑" panose="020B0503020204020204" charset="-122"/>
              </a:rPr>
              <a:t>非聚簇索引都是辅助索引</a:t>
            </a:r>
            <a:r>
              <a:rPr sz="1600" dirty="0">
                <a:latin typeface="Arial" panose="020B0604020202020204" pitchFamily="34" charset="0"/>
                <a:ea typeface="微软雅黑" panose="020B0503020204020204" charset="-122"/>
              </a:rPr>
              <a:t>，像复合索引、前缀索引、唯一索引，innodb中辅助索引叶子节点存储的不再是行的物理位置，而是</a:t>
            </a:r>
            <a:r>
              <a:rPr lang="zh-CN" sz="1600" dirty="0">
                <a:latin typeface="Arial" panose="020B0604020202020204" pitchFamily="34" charset="0"/>
                <a:ea typeface="微软雅黑" panose="020B0503020204020204" charset="-122"/>
              </a:rPr>
              <a:t>键值和主键 ID。</a:t>
            </a:r>
            <a:endParaRPr lang="zh-CN" sz="1600" dirty="0">
              <a:latin typeface="Arial" panose="020B0604020202020204" pitchFamily="34" charset="0"/>
              <a:ea typeface="微软雅黑" panose="020B0503020204020204" charset="-122"/>
            </a:endParaRPr>
          </a:p>
          <a:p>
            <a:pPr>
              <a:lnSpc>
                <a:spcPct val="130000"/>
              </a:lnSpc>
            </a:pPr>
            <a:endParaRPr lang="zh-CN" altLang="en-US" sz="1400" dirty="0">
              <a:latin typeface="Arial" panose="020B0604020202020204" pitchFamily="34" charset="0"/>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zh-CN" altLang="en-US" sz="1800" b="1" dirty="0">
                <a:solidFill>
                  <a:schemeClr val="tx1"/>
                </a:solidFill>
                <a:effectLst/>
                <a:latin typeface="微软雅黑" panose="020B0503020204020204" charset="-122"/>
                <a:ea typeface="微软雅黑" panose="020B0503020204020204" charset="-122"/>
              </a:rPr>
              <a:t>说明：</a:t>
            </a:r>
            <a:endParaRPr lang="zh-CN" altLang="en-US" sz="1800" b="1" dirty="0">
              <a:solidFill>
                <a:schemeClr val="tx1"/>
              </a:solidFill>
              <a:effectLst/>
              <a:latin typeface="微软雅黑" panose="020B0503020204020204" charset="-122"/>
              <a:ea typeface="微软雅黑" panose="020B0503020204020204" charset="-122"/>
            </a:endParaRPr>
          </a:p>
        </p:txBody>
      </p:sp>
      <p:sp>
        <p:nvSpPr>
          <p:cNvPr id="3" name="文本框 2"/>
          <p:cNvSpPr txBox="1"/>
          <p:nvPr/>
        </p:nvSpPr>
        <p:spPr>
          <a:xfrm>
            <a:off x="875763" y="884057"/>
            <a:ext cx="7237927" cy="4924425"/>
          </a:xfrm>
          <a:prstGeom prst="rect">
            <a:avLst/>
          </a:prstGeom>
          <a:noFill/>
        </p:spPr>
        <p:txBody>
          <a:bodyPr wrap="square" rtlCol="0">
            <a:spAutoFit/>
          </a:bodyPr>
          <a:lstStyle/>
          <a:p>
            <a:pPr>
              <a:lnSpc>
                <a:spcPct val="130000"/>
              </a:lnSpc>
            </a:pPr>
            <a:endParaRPr lang="en-US" altLang="zh-CN" sz="1400" dirty="0" smtClean="0">
              <a:latin typeface="Arial" panose="020B0604020202020204" pitchFamily="34" charset="0"/>
              <a:ea typeface="微软雅黑" panose="020B0503020204020204" charset="-122"/>
            </a:endParaRPr>
          </a:p>
          <a:p>
            <a:pPr>
              <a:lnSpc>
                <a:spcPct val="130000"/>
              </a:lnSpc>
            </a:pPr>
            <a:r>
              <a:rPr lang="en-US" altLang="zh-CN" sz="1600" b="1" dirty="0" smtClean="0">
                <a:latin typeface="Arial" panose="020B0604020202020204" pitchFamily="34" charset="0"/>
                <a:ea typeface="微软雅黑" panose="020B0503020204020204" charset="-122"/>
              </a:rPr>
              <a:t>InnoDB使用的是聚簇索引</a:t>
            </a:r>
            <a:endParaRPr lang="en-US" altLang="zh-CN" sz="1600" b="1" dirty="0" smtClean="0">
              <a:latin typeface="Arial" panose="020B0604020202020204" pitchFamily="34" charset="0"/>
              <a:ea typeface="微软雅黑" panose="020B0503020204020204" charset="-122"/>
            </a:endParaRPr>
          </a:p>
          <a:p>
            <a:pPr>
              <a:lnSpc>
                <a:spcPct val="130000"/>
              </a:lnSpc>
            </a:pPr>
            <a:r>
              <a:rPr lang="en-US" altLang="zh-CN" sz="1400" dirty="0" smtClean="0">
                <a:latin typeface="Arial" panose="020B0604020202020204" pitchFamily="34" charset="0"/>
                <a:ea typeface="微软雅黑" panose="020B0503020204020204" charset="-122"/>
              </a:rPr>
              <a:t>将主键组织到一棵B+树中，而行数据就储存在叶子节点上，若使用"where id = 14"这样的条件查找主键，则按照B+树的检索算法即可查找到对应的叶节点，之后获得行数据。</a:t>
            </a:r>
            <a:endParaRPr lang="en-US" altLang="zh-CN" sz="1400" dirty="0" smtClean="0">
              <a:latin typeface="Arial" panose="020B0604020202020204" pitchFamily="34" charset="0"/>
              <a:ea typeface="微软雅黑" panose="020B0503020204020204" charset="-122"/>
            </a:endParaRPr>
          </a:p>
          <a:p>
            <a:pPr>
              <a:lnSpc>
                <a:spcPct val="130000"/>
              </a:lnSpc>
            </a:pPr>
            <a:r>
              <a:rPr lang="en-US" altLang="zh-CN" sz="1400" dirty="0" smtClean="0">
                <a:latin typeface="Arial" panose="020B0604020202020204" pitchFamily="34" charset="0"/>
                <a:ea typeface="微软雅黑" panose="020B0503020204020204" charset="-122"/>
              </a:rPr>
              <a:t>若对Name列进行条件搜索，则需要两个步骤：第一步在辅助索引B+树中检索Name，到达其叶子节点获取对应的主键。第二步使用主键在主索引B+树种再执行一次B+树检索操作，最终到达叶子节点即可获取整行数据。（重点在于通过其他键需要建立辅助索引）</a:t>
            </a:r>
            <a:endParaRPr lang="en-US" altLang="zh-CN" sz="1400" dirty="0" smtClean="0">
              <a:latin typeface="Arial" panose="020B0604020202020204" pitchFamily="34" charset="0"/>
              <a:ea typeface="微软雅黑" panose="020B0503020204020204" charset="-122"/>
            </a:endParaRPr>
          </a:p>
          <a:p>
            <a:pPr>
              <a:lnSpc>
                <a:spcPct val="130000"/>
              </a:lnSpc>
            </a:pPr>
            <a:endParaRPr lang="en-US" altLang="zh-CN" sz="1400" dirty="0" smtClean="0">
              <a:latin typeface="Arial" panose="020B0604020202020204" pitchFamily="34" charset="0"/>
              <a:ea typeface="微软雅黑" panose="020B0503020204020204" charset="-122"/>
            </a:endParaRPr>
          </a:p>
          <a:p>
            <a:pPr>
              <a:lnSpc>
                <a:spcPct val="130000"/>
              </a:lnSpc>
            </a:pPr>
            <a:endParaRPr lang="en-US" altLang="zh-CN" sz="1400" dirty="0">
              <a:latin typeface="Arial" panose="020B0604020202020204" pitchFamily="34" charset="0"/>
              <a:ea typeface="微软雅黑" panose="020B0503020204020204" charset="-122"/>
            </a:endParaRPr>
          </a:p>
          <a:p>
            <a:pPr>
              <a:lnSpc>
                <a:spcPct val="130000"/>
              </a:lnSpc>
            </a:pPr>
            <a:r>
              <a:rPr lang="en-US" altLang="zh-CN" sz="1600" b="1" dirty="0">
                <a:latin typeface="Arial" panose="020B0604020202020204" pitchFamily="34" charset="0"/>
                <a:ea typeface="微软雅黑" panose="020B0503020204020204" charset="-122"/>
              </a:rPr>
              <a:t>MyISM使用的是非聚簇索引</a:t>
            </a:r>
            <a:endParaRPr lang="en-US" altLang="zh-CN" sz="1600" b="1" dirty="0">
              <a:latin typeface="Arial" panose="020B0604020202020204" pitchFamily="34" charset="0"/>
              <a:ea typeface="微软雅黑" panose="020B0503020204020204" charset="-122"/>
            </a:endParaRPr>
          </a:p>
          <a:p>
            <a:pPr>
              <a:lnSpc>
                <a:spcPct val="130000"/>
              </a:lnSpc>
            </a:pPr>
            <a:r>
              <a:rPr lang="en-US" altLang="zh-CN" sz="1400" dirty="0">
                <a:latin typeface="Arial" panose="020B0604020202020204" pitchFamily="34" charset="0"/>
                <a:ea typeface="微软雅黑" panose="020B0503020204020204" charset="-122"/>
              </a:rPr>
              <a:t>非聚簇索引的两棵B+树看上去没什么不同，节点的结构完全一致只是存储的内容不同而已，主键索引B+树的节点存储了主键，辅助键索引B+树存储了辅助键。表数据存储在独立的地方，这两颗B+树的叶子节点都使用一个地址指向真正的表数据，对于表数据来说，这两个键没有任何差别。由于索引树是独立的，通过辅助键检索无需访问主键的索引树。</a:t>
            </a:r>
            <a:endParaRPr lang="en-US" altLang="zh-CN" sz="1400" dirty="0">
              <a:latin typeface="Arial" panose="020B0604020202020204" pitchFamily="34" charset="0"/>
              <a:ea typeface="微软雅黑" panose="020B0503020204020204" charset="-122"/>
            </a:endParaRPr>
          </a:p>
          <a:p>
            <a:pPr>
              <a:lnSpc>
                <a:spcPct val="130000"/>
              </a:lnSpc>
            </a:pPr>
            <a:endParaRPr lang="en-US" altLang="zh-CN" sz="1400" dirty="0">
              <a:latin typeface="Arial" panose="020B0604020202020204" pitchFamily="34" charset="0"/>
              <a:ea typeface="微软雅黑" panose="020B0503020204020204" charset="-122"/>
            </a:endParaRPr>
          </a:p>
          <a:p>
            <a:pPr>
              <a:lnSpc>
                <a:spcPct val="130000"/>
              </a:lnSpc>
            </a:pPr>
            <a:r>
              <a:rPr lang="en-US" altLang="zh-CN" sz="1400" dirty="0">
                <a:latin typeface="Arial" panose="020B0604020202020204" pitchFamily="34" charset="0"/>
                <a:ea typeface="微软雅黑" panose="020B0503020204020204" charset="-122"/>
              </a:rPr>
              <a:t>在MyISAM中，主索引和辅助索引（Secondary key）在结构上没有任何区别，只是主索引要求key是唯一的，而辅助索引的key可以重复。</a:t>
            </a:r>
            <a:endParaRPr lang="en-US" altLang="zh-CN" sz="1400" dirty="0">
              <a:latin typeface="Arial" panose="020B0604020202020204" pitchFamily="34" charset="0"/>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zh-CN" altLang="en-US" sz="1800" b="1" dirty="0">
                <a:solidFill>
                  <a:schemeClr val="tx1"/>
                </a:solidFill>
                <a:effectLst/>
                <a:latin typeface="微软雅黑" panose="020B0503020204020204" charset="-122"/>
                <a:ea typeface="微软雅黑" panose="020B0503020204020204" charset="-122"/>
              </a:rPr>
              <a:t>聚簇索引特性</a:t>
            </a:r>
            <a:endParaRPr lang="zh-CN" altLang="en-US" sz="1800" b="1" dirty="0">
              <a:solidFill>
                <a:schemeClr val="tx1"/>
              </a:solidFill>
              <a:effectLst/>
              <a:latin typeface="微软雅黑" panose="020B0503020204020204" charset="-122"/>
              <a:ea typeface="微软雅黑" panose="020B0503020204020204" charset="-122"/>
            </a:endParaRPr>
          </a:p>
        </p:txBody>
      </p:sp>
      <p:sp>
        <p:nvSpPr>
          <p:cNvPr id="3" name="文本框 2"/>
          <p:cNvSpPr txBox="1"/>
          <p:nvPr/>
        </p:nvSpPr>
        <p:spPr>
          <a:xfrm>
            <a:off x="875763" y="884057"/>
            <a:ext cx="7237927" cy="5327015"/>
          </a:xfrm>
          <a:prstGeom prst="rect">
            <a:avLst/>
          </a:prstGeom>
          <a:noFill/>
        </p:spPr>
        <p:txBody>
          <a:bodyPr wrap="square" rtlCol="0">
            <a:spAutoFit/>
          </a:bodyPr>
          <a:lstStyle/>
          <a:p>
            <a:pPr>
              <a:lnSpc>
                <a:spcPct val="130000"/>
              </a:lnSpc>
            </a:pPr>
            <a:endParaRPr lang="en-US" altLang="zh-CN" sz="1400" dirty="0" smtClean="0">
              <a:latin typeface="Arial" panose="020B0604020202020204" pitchFamily="34" charset="0"/>
              <a:ea typeface="微软雅黑" panose="020B0503020204020204" charset="-122"/>
            </a:endParaRPr>
          </a:p>
          <a:p>
            <a:pPr>
              <a:lnSpc>
                <a:spcPct val="130000"/>
              </a:lnSpc>
            </a:pPr>
            <a:r>
              <a:rPr lang="en-US" altLang="zh-CN" dirty="0">
                <a:latin typeface="Arial" panose="020B0604020202020204" pitchFamily="34" charset="0"/>
                <a:ea typeface="微软雅黑" panose="020B0503020204020204" charset="-122"/>
                <a:sym typeface="+mn-ea"/>
              </a:rPr>
              <a:t>1</a:t>
            </a:r>
            <a:r>
              <a:rPr lang="zh-CN" altLang="en-US" dirty="0">
                <a:latin typeface="Arial" panose="020B0604020202020204" pitchFamily="34" charset="0"/>
                <a:ea typeface="微软雅黑" panose="020B0503020204020204" charset="-122"/>
                <a:sym typeface="+mn-ea"/>
              </a:rPr>
              <a:t>、聚簇索引不一定是主键索引，主键索引不一定是聚簇索引。辅助索引都是非聚簇索引。</a:t>
            </a:r>
            <a:endParaRPr lang="zh-CN" altLang="en-US" dirty="0">
              <a:latin typeface="Arial" panose="020B0604020202020204" pitchFamily="34" charset="0"/>
              <a:ea typeface="微软雅黑" panose="020B0503020204020204" charset="-122"/>
            </a:endParaRPr>
          </a:p>
          <a:p>
            <a:pPr>
              <a:lnSpc>
                <a:spcPct val="130000"/>
              </a:lnSpc>
            </a:pPr>
            <a:endParaRPr lang="zh-CN" altLang="en-US" dirty="0">
              <a:latin typeface="Arial" panose="020B0604020202020204" pitchFamily="34" charset="0"/>
              <a:ea typeface="微软雅黑" panose="020B0503020204020204" charset="-122"/>
            </a:endParaRPr>
          </a:p>
          <a:p>
            <a:pPr>
              <a:lnSpc>
                <a:spcPct val="130000"/>
              </a:lnSpc>
            </a:pPr>
            <a:r>
              <a:rPr lang="en-US" altLang="zh-CN" dirty="0">
                <a:latin typeface="Arial" panose="020B0604020202020204" pitchFamily="34" charset="0"/>
                <a:ea typeface="微软雅黑" panose="020B0503020204020204" charset="-122"/>
                <a:sym typeface="+mn-ea"/>
              </a:rPr>
              <a:t>2</a:t>
            </a:r>
            <a:r>
              <a:rPr lang="zh-CN" altLang="en-US" dirty="0">
                <a:latin typeface="Arial" panose="020B0604020202020204" pitchFamily="34" charset="0"/>
                <a:ea typeface="微软雅黑" panose="020B0503020204020204" charset="-122"/>
                <a:sym typeface="+mn-ea"/>
              </a:rPr>
              <a:t>、</a:t>
            </a:r>
            <a:r>
              <a:rPr lang="zh-CN" altLang="en-US" dirty="0">
                <a:latin typeface="Arial" panose="020B0604020202020204" pitchFamily="34" charset="0"/>
                <a:ea typeface="微软雅黑" panose="020B0503020204020204" charset="-122"/>
                <a:sym typeface="+mn-ea"/>
              </a:rPr>
              <a:t>聚簇索引将数据跟索引结构放到一块，避免了回表查询，查询速度更快。</a:t>
            </a:r>
            <a:endParaRPr lang="zh-CN" altLang="en-US" dirty="0">
              <a:latin typeface="Arial" panose="020B0604020202020204" pitchFamily="34" charset="0"/>
              <a:ea typeface="微软雅黑" panose="020B0503020204020204" charset="-122"/>
              <a:sym typeface="+mn-ea"/>
            </a:endParaRPr>
          </a:p>
          <a:p>
            <a:pPr>
              <a:lnSpc>
                <a:spcPct val="130000"/>
              </a:lnSpc>
            </a:pPr>
            <a:endParaRPr lang="zh-CN" altLang="en-US" dirty="0">
              <a:latin typeface="Arial" panose="020B0604020202020204" pitchFamily="34" charset="0"/>
              <a:ea typeface="微软雅黑" panose="020B0503020204020204" charset="-122"/>
              <a:sym typeface="+mn-ea"/>
            </a:endParaRPr>
          </a:p>
          <a:p>
            <a:pPr>
              <a:lnSpc>
                <a:spcPct val="130000"/>
              </a:lnSpc>
            </a:pPr>
            <a:r>
              <a:rPr lang="en-US" altLang="zh-CN" dirty="0">
                <a:latin typeface="Arial" panose="020B0604020202020204" pitchFamily="34" charset="0"/>
                <a:ea typeface="微软雅黑" panose="020B0503020204020204" charset="-122"/>
                <a:sym typeface="+mn-ea"/>
              </a:rPr>
              <a:t>3</a:t>
            </a:r>
            <a:r>
              <a:rPr lang="zh-CN" altLang="en-US" dirty="0">
                <a:latin typeface="Arial" panose="020B0604020202020204" pitchFamily="34" charset="0"/>
                <a:ea typeface="微软雅黑" panose="020B0503020204020204" charset="-122"/>
                <a:sym typeface="+mn-ea"/>
              </a:rPr>
              <a:t>、聚簇索引具有唯一性，一个表只能有一个聚簇索引。</a:t>
            </a:r>
            <a:endParaRPr lang="zh-CN" altLang="en-US" dirty="0">
              <a:latin typeface="Arial" panose="020B0604020202020204" pitchFamily="34" charset="0"/>
              <a:ea typeface="微软雅黑" panose="020B0503020204020204" charset="-122"/>
              <a:sym typeface="+mn-ea"/>
            </a:endParaRPr>
          </a:p>
          <a:p>
            <a:pPr>
              <a:lnSpc>
                <a:spcPct val="130000"/>
              </a:lnSpc>
            </a:pPr>
            <a:endParaRPr lang="en-US" altLang="zh-CN" dirty="0">
              <a:latin typeface="Arial" panose="020B0604020202020204" pitchFamily="34" charset="0"/>
              <a:ea typeface="微软雅黑" panose="020B0503020204020204" charset="-122"/>
              <a:sym typeface="+mn-ea"/>
            </a:endParaRPr>
          </a:p>
          <a:p>
            <a:pPr>
              <a:lnSpc>
                <a:spcPct val="130000"/>
              </a:lnSpc>
            </a:pPr>
            <a:r>
              <a:rPr lang="en-US" altLang="zh-CN" dirty="0">
                <a:latin typeface="Arial" panose="020B0604020202020204" pitchFamily="34" charset="0"/>
                <a:ea typeface="微软雅黑" panose="020B0503020204020204" charset="-122"/>
                <a:sym typeface="+mn-ea"/>
              </a:rPr>
              <a:t>4</a:t>
            </a:r>
            <a:r>
              <a:rPr lang="zh-CN" altLang="en-US" dirty="0">
                <a:latin typeface="Arial" panose="020B0604020202020204" pitchFamily="34" charset="0"/>
                <a:ea typeface="微软雅黑" panose="020B0503020204020204" charset="-122"/>
                <a:sym typeface="+mn-ea"/>
              </a:rPr>
              <a:t>、聚簇索引不能主动创建，只能通过指定目标字段为主键，来间接创建聚簇索引。</a:t>
            </a:r>
            <a:endParaRPr lang="zh-CN" altLang="en-US" dirty="0">
              <a:latin typeface="Arial" panose="020B0604020202020204" pitchFamily="34" charset="0"/>
              <a:ea typeface="微软雅黑" panose="020B0503020204020204" charset="-122"/>
              <a:sym typeface="+mn-ea"/>
            </a:endParaRPr>
          </a:p>
          <a:p>
            <a:pPr>
              <a:lnSpc>
                <a:spcPct val="130000"/>
              </a:lnSpc>
            </a:pPr>
            <a:endParaRPr lang="zh-CN" altLang="en-US" dirty="0">
              <a:latin typeface="Arial" panose="020B0604020202020204" pitchFamily="34" charset="0"/>
              <a:ea typeface="微软雅黑" panose="020B0503020204020204" charset="-122"/>
              <a:sym typeface="+mn-ea"/>
            </a:endParaRPr>
          </a:p>
          <a:p>
            <a:pPr>
              <a:lnSpc>
                <a:spcPct val="130000"/>
              </a:lnSpc>
            </a:pPr>
            <a:r>
              <a:rPr lang="en-US" altLang="zh-CN" dirty="0">
                <a:latin typeface="Arial" panose="020B0604020202020204" pitchFamily="34" charset="0"/>
                <a:ea typeface="微软雅黑" panose="020B0503020204020204" charset="-122"/>
                <a:sym typeface="+mn-ea"/>
              </a:rPr>
              <a:t>5</a:t>
            </a:r>
            <a:r>
              <a:rPr lang="zh-CN" altLang="en-US" dirty="0">
                <a:latin typeface="Arial" panose="020B0604020202020204" pitchFamily="34" charset="0"/>
                <a:ea typeface="微软雅黑" panose="020B0503020204020204" charset="-122"/>
                <a:sym typeface="+mn-ea"/>
              </a:rPr>
              <a:t>、聚簇索引默认是主键，如果表中没有定义主键，InnoDB 会选择一个唯一的非空索引代替</a:t>
            </a:r>
            <a:endParaRPr lang="zh-CN" altLang="en-US" dirty="0">
              <a:latin typeface="Arial" panose="020B0604020202020204" pitchFamily="34" charset="0"/>
              <a:ea typeface="微软雅黑" panose="020B0503020204020204" charset="-122"/>
            </a:endParaRPr>
          </a:p>
          <a:p>
            <a:pPr>
              <a:lnSpc>
                <a:spcPct val="130000"/>
              </a:lnSpc>
            </a:pPr>
            <a:endParaRPr lang="zh-CN" altLang="en-US" sz="1400" dirty="0">
              <a:latin typeface="Arial" panose="020B0604020202020204" pitchFamily="34" charset="0"/>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zh-CN" altLang="en-US" sz="1800" b="1" dirty="0">
                <a:solidFill>
                  <a:schemeClr val="tx1"/>
                </a:solidFill>
                <a:effectLst/>
                <a:latin typeface="微软雅黑" panose="020B0503020204020204" charset="-122"/>
                <a:ea typeface="微软雅黑" panose="020B0503020204020204" charset="-122"/>
              </a:rPr>
              <a:t>为什么主键通常建议使用自增</a:t>
            </a:r>
            <a:r>
              <a:rPr lang="en-US" altLang="zh-CN" sz="1800" b="1" dirty="0">
                <a:solidFill>
                  <a:schemeClr val="tx1"/>
                </a:solidFill>
                <a:effectLst/>
                <a:latin typeface="微软雅黑" panose="020B0503020204020204" charset="-122"/>
                <a:ea typeface="微软雅黑" panose="020B0503020204020204" charset="-122"/>
              </a:rPr>
              <a:t>id</a:t>
            </a:r>
            <a:endParaRPr lang="en-US" altLang="zh-CN" sz="1800" b="1" dirty="0">
              <a:solidFill>
                <a:schemeClr val="tx1"/>
              </a:solidFill>
              <a:effectLst/>
              <a:latin typeface="微软雅黑" panose="020B0503020204020204" charset="-122"/>
              <a:ea typeface="微软雅黑" panose="020B0503020204020204" charset="-122"/>
            </a:endParaRPr>
          </a:p>
        </p:txBody>
      </p:sp>
      <p:sp>
        <p:nvSpPr>
          <p:cNvPr id="3" name="文本框 2"/>
          <p:cNvSpPr txBox="1"/>
          <p:nvPr/>
        </p:nvSpPr>
        <p:spPr>
          <a:xfrm>
            <a:off x="875763" y="862467"/>
            <a:ext cx="7237927" cy="5403215"/>
          </a:xfrm>
          <a:prstGeom prst="rect">
            <a:avLst/>
          </a:prstGeom>
          <a:noFill/>
        </p:spPr>
        <p:txBody>
          <a:bodyPr wrap="square" rtlCol="0">
            <a:spAutoFit/>
          </a:bodyPr>
          <a:lstStyle/>
          <a:p>
            <a:pPr>
              <a:lnSpc>
                <a:spcPct val="130000"/>
              </a:lnSpc>
            </a:pPr>
            <a:endParaRPr lang="en-US" altLang="zh-CN" sz="1400" dirty="0" smtClean="0">
              <a:latin typeface="Arial" panose="020B0604020202020204" pitchFamily="34" charset="0"/>
              <a:ea typeface="微软雅黑" panose="020B0503020204020204" charset="-122"/>
            </a:endParaRPr>
          </a:p>
          <a:p>
            <a:pPr>
              <a:lnSpc>
                <a:spcPct val="130000"/>
              </a:lnSpc>
            </a:pPr>
            <a:r>
              <a:rPr lang="zh-CN" altLang="en-US" sz="1400" dirty="0">
                <a:latin typeface="Arial" panose="020B0604020202020204" pitchFamily="34" charset="0"/>
                <a:ea typeface="微软雅黑" panose="020B0503020204020204" charset="-122"/>
              </a:rPr>
              <a:t>通过</a:t>
            </a:r>
            <a:r>
              <a:rPr lang="en-US" altLang="zh-CN" sz="1400" dirty="0">
                <a:latin typeface="Arial" panose="020B0604020202020204" pitchFamily="34" charset="0"/>
                <a:ea typeface="微软雅黑" panose="020B0503020204020204" charset="-122"/>
              </a:rPr>
              <a:t>mysql</a:t>
            </a:r>
            <a:r>
              <a:rPr lang="zh-CN" altLang="en-US" sz="1400" dirty="0">
                <a:latin typeface="Arial" panose="020B0604020202020204" pitchFamily="34" charset="0"/>
                <a:ea typeface="微软雅黑" panose="020B0503020204020204" charset="-122"/>
              </a:rPr>
              <a:t>一般都采用的使用</a:t>
            </a:r>
            <a:r>
              <a:rPr lang="en-US" altLang="zh-CN" sz="1400" dirty="0">
                <a:latin typeface="Arial" panose="020B0604020202020204" pitchFamily="34" charset="0"/>
                <a:ea typeface="微软雅黑" panose="020B0503020204020204" charset="-122"/>
              </a:rPr>
              <a:t>Innodb</a:t>
            </a:r>
            <a:r>
              <a:rPr lang="zh-CN" altLang="en-US" sz="1400" dirty="0">
                <a:latin typeface="Arial" panose="020B0604020202020204" pitchFamily="34" charset="0"/>
                <a:ea typeface="微软雅黑" panose="020B0503020204020204" charset="-122"/>
              </a:rPr>
              <a:t>引擎，而</a:t>
            </a:r>
            <a:r>
              <a:rPr lang="en-US" altLang="zh-CN" sz="1400" dirty="0">
                <a:latin typeface="Arial" panose="020B0604020202020204" pitchFamily="34" charset="0"/>
                <a:ea typeface="微软雅黑" panose="020B0503020204020204" charset="-122"/>
              </a:rPr>
              <a:t>Innodb</a:t>
            </a:r>
            <a:r>
              <a:rPr lang="zh-CN" altLang="en-US" sz="1400" dirty="0">
                <a:latin typeface="Arial" panose="020B0604020202020204" pitchFamily="34" charset="0"/>
                <a:ea typeface="微软雅黑" panose="020B0503020204020204" charset="-122"/>
              </a:rPr>
              <a:t>引擎</a:t>
            </a:r>
            <a:r>
              <a:rPr lang="zh-CN" altLang="en-US" sz="1400" dirty="0">
                <a:latin typeface="Arial" panose="020B0604020202020204" pitchFamily="34" charset="0"/>
                <a:ea typeface="微软雅黑" panose="020B0503020204020204" charset="-122"/>
              </a:rPr>
              <a:t>采用的是聚簇索引。</a:t>
            </a:r>
            <a:endParaRPr lang="zh-CN" altLang="en-US" sz="1400" dirty="0">
              <a:latin typeface="Arial" panose="020B0604020202020204" pitchFamily="34" charset="0"/>
              <a:ea typeface="微软雅黑" panose="020B0503020204020204" charset="-122"/>
            </a:endParaRPr>
          </a:p>
          <a:p>
            <a:pPr>
              <a:lnSpc>
                <a:spcPct val="130000"/>
              </a:lnSpc>
            </a:pPr>
            <a:endParaRPr lang="zh-CN" altLang="en-US" sz="1400"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1</a:t>
            </a:r>
            <a:r>
              <a:rPr lang="zh-CN" altLang="en-US" sz="1400" b="1" dirty="0">
                <a:latin typeface="Arial" panose="020B0604020202020204" pitchFamily="34" charset="0"/>
                <a:ea typeface="微软雅黑" panose="020B0503020204020204" charset="-122"/>
              </a:rPr>
              <a:t>、减少</a:t>
            </a:r>
            <a:r>
              <a:rPr lang="zh-CN" altLang="en-US" sz="1400" b="1" dirty="0">
                <a:latin typeface="Arial" panose="020B0604020202020204" pitchFamily="34" charset="0"/>
                <a:ea typeface="微软雅黑" panose="020B0503020204020204" charset="-122"/>
                <a:sym typeface="+mn-ea"/>
              </a:rPr>
              <a:t>分页（</a:t>
            </a:r>
            <a:r>
              <a:rPr lang="en-US" altLang="zh-CN" sz="1400" b="1" dirty="0">
                <a:latin typeface="Arial" panose="020B0604020202020204" pitchFamily="34" charset="0"/>
                <a:ea typeface="微软雅黑" panose="020B0503020204020204" charset="-122"/>
                <a:sym typeface="+mn-ea"/>
              </a:rPr>
              <a:t>page split</a:t>
            </a:r>
            <a:r>
              <a:rPr lang="zh-CN" altLang="en-US" sz="1400" b="1" dirty="0">
                <a:latin typeface="Arial" panose="020B0604020202020204" pitchFamily="34" charset="0"/>
                <a:ea typeface="微软雅黑" panose="020B0503020204020204" charset="-122"/>
                <a:sym typeface="+mn-ea"/>
              </a:rPr>
              <a:t>），索引结构相对紧凑，磁盘碎片少，利用率高</a:t>
            </a:r>
            <a:endParaRPr lang="zh-CN" altLang="en-US" sz="1400" b="1" dirty="0">
              <a:latin typeface="Arial" panose="020B0604020202020204" pitchFamily="34" charset="0"/>
              <a:ea typeface="微软雅黑" panose="020B0503020204020204" charset="-122"/>
            </a:endParaRPr>
          </a:p>
          <a:p>
            <a:pPr>
              <a:lnSpc>
                <a:spcPct val="130000"/>
              </a:lnSpc>
            </a:pPr>
            <a:r>
              <a:rPr lang="zh-CN" altLang="en-US" sz="1400" dirty="0">
                <a:latin typeface="Arial" panose="020B0604020202020204" pitchFamily="34" charset="0"/>
                <a:ea typeface="微软雅黑" panose="020B0503020204020204" charset="-122"/>
              </a:rPr>
              <a:t>由于聚簇索引的数据的物理存放顺序与索引顺序是一致的，采用自增主键，主键的值是顺序的，插入新行或主键被更新时可以避免分页（</a:t>
            </a:r>
            <a:r>
              <a:rPr lang="en-US" altLang="zh-CN" sz="1400" dirty="0">
                <a:latin typeface="Arial" panose="020B0604020202020204" pitchFamily="34" charset="0"/>
                <a:ea typeface="微软雅黑" panose="020B0503020204020204" charset="-122"/>
              </a:rPr>
              <a:t>page split</a:t>
            </a:r>
            <a:r>
              <a:rPr lang="zh-CN" altLang="en-US" sz="1400" dirty="0">
                <a:latin typeface="Arial" panose="020B0604020202020204" pitchFamily="34" charset="0"/>
                <a:ea typeface="微软雅黑" panose="020B0503020204020204" charset="-122"/>
              </a:rPr>
              <a:t>），只需要一页一页地写，索引结构相对紧凑，磁盘碎片少，利用率高。</a:t>
            </a:r>
            <a:endParaRPr lang="zh-CN" altLang="en-US" sz="1400" dirty="0">
              <a:latin typeface="Arial" panose="020B0604020202020204" pitchFamily="34" charset="0"/>
              <a:ea typeface="微软雅黑" panose="020B0503020204020204" charset="-122"/>
            </a:endParaRPr>
          </a:p>
          <a:p>
            <a:pPr>
              <a:lnSpc>
                <a:spcPct val="130000"/>
              </a:lnSpc>
            </a:pPr>
            <a:r>
              <a:rPr lang="zh-CN" altLang="en-US" sz="1400" dirty="0">
                <a:latin typeface="Arial" panose="020B0604020202020204" pitchFamily="34" charset="0"/>
                <a:ea typeface="微软雅黑" panose="020B0503020204020204" charset="-122"/>
              </a:rPr>
              <a:t>（MyISAM的主索引并非聚簇索引，那么他的数据的物理地址必然是凌乱的，拿到这些物理地址，按照合适的算法进行I/O读取，于是开始不停的寻道不停的旋转。聚簇索引则只需一次I/O。不过，如果涉及到大数据量的排序、全表扫描、count之类的操作的话，还是MyISAM占优势些，因为索引所占空间小，这些操作是需要在内存中完成的。）</a:t>
            </a:r>
            <a:endParaRPr lang="zh-CN" altLang="en-US" sz="1400" dirty="0">
              <a:latin typeface="Arial" panose="020B0604020202020204" pitchFamily="34" charset="0"/>
              <a:ea typeface="微软雅黑" panose="020B0503020204020204" charset="-122"/>
            </a:endParaRPr>
          </a:p>
          <a:p>
            <a:pPr>
              <a:lnSpc>
                <a:spcPct val="130000"/>
              </a:lnSpc>
            </a:pPr>
            <a:endParaRPr lang="zh-CN" altLang="en-US" sz="1400"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2</a:t>
            </a:r>
            <a:r>
              <a:rPr lang="zh-CN" altLang="en-US" sz="1400" b="1" dirty="0">
                <a:latin typeface="Arial" panose="020B0604020202020204" pitchFamily="34" charset="0"/>
                <a:ea typeface="微软雅黑" panose="020B0503020204020204" charset="-122"/>
              </a:rPr>
              <a:t>、</a:t>
            </a:r>
            <a:r>
              <a:rPr lang="zh-CN" altLang="en-US" sz="1400" b="1" dirty="0">
                <a:latin typeface="Arial" panose="020B0604020202020204" pitchFamily="34" charset="0"/>
                <a:ea typeface="微软雅黑" panose="020B0503020204020204" charset="-122"/>
                <a:sym typeface="+mn-ea"/>
              </a:rPr>
              <a:t>节省索引占用的物理空间</a:t>
            </a:r>
            <a:endParaRPr lang="zh-CN" altLang="en-US" sz="1400" b="1" dirty="0">
              <a:latin typeface="Arial" panose="020B0604020202020204" pitchFamily="34" charset="0"/>
              <a:ea typeface="微软雅黑" panose="020B0503020204020204" charset="-122"/>
            </a:endParaRPr>
          </a:p>
          <a:p>
            <a:pPr>
              <a:lnSpc>
                <a:spcPct val="130000"/>
              </a:lnSpc>
            </a:pPr>
            <a:r>
              <a:rPr lang="zh-CN" altLang="en-US" sz="1400" dirty="0">
                <a:latin typeface="Arial" panose="020B0604020202020204" pitchFamily="34" charset="0"/>
                <a:ea typeface="微软雅黑" panose="020B0503020204020204" charset="-122"/>
              </a:rPr>
              <a:t>自增主键的体积较小，相应的辅助索引也会较小，节省物理空间，查询时相同内存能加载更多的索引数据到内存中。如果主键比较大的话，那辅助索引将会变的更大，因为辅助索引的叶子存储的是主键值；过长的主键值，会导致非叶子节点占用占用更多的物理空间</a:t>
            </a:r>
            <a:endParaRPr lang="zh-CN" altLang="en-US" sz="1400" dirty="0">
              <a:latin typeface="Arial" panose="020B0604020202020204" pitchFamily="34" charset="0"/>
              <a:ea typeface="微软雅黑" panose="020B0503020204020204" charset="-122"/>
            </a:endParaRPr>
          </a:p>
          <a:p>
            <a:pPr>
              <a:lnSpc>
                <a:spcPct val="130000"/>
              </a:lnSpc>
            </a:pPr>
            <a:endParaRPr lang="zh-CN" altLang="en-US" sz="1400"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3</a:t>
            </a:r>
            <a:r>
              <a:rPr lang="zh-CN" altLang="en-US" sz="1400" b="1" dirty="0">
                <a:latin typeface="Arial" panose="020B0604020202020204" pitchFamily="34" charset="0"/>
                <a:ea typeface="微软雅黑" panose="020B0503020204020204" charset="-122"/>
              </a:rPr>
              <a:t>、有顺序性，能体现数据的增长先后顺序</a:t>
            </a:r>
            <a:endParaRPr lang="zh-CN" altLang="en-US" sz="1400" b="1" dirty="0">
              <a:latin typeface="Arial" panose="020B0604020202020204" pitchFamily="34" charset="0"/>
              <a:ea typeface="微软雅黑" panose="020B0503020204020204" charset="-122"/>
            </a:endParaRPr>
          </a:p>
          <a:p>
            <a:pPr>
              <a:lnSpc>
                <a:spcPct val="130000"/>
              </a:lnSpc>
            </a:pPr>
            <a:endParaRPr lang="zh-CN" altLang="en-US" sz="1400" b="1" dirty="0">
              <a:latin typeface="Arial" panose="020B0604020202020204" pitchFamily="34" charset="0"/>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zh-CN" altLang="en-US" sz="1800" b="1" dirty="0">
                <a:solidFill>
                  <a:schemeClr val="tx1"/>
                </a:solidFill>
                <a:effectLst/>
                <a:latin typeface="微软雅黑" panose="020B0503020204020204" charset="-122"/>
                <a:ea typeface="微软雅黑" panose="020B0503020204020204" charset="-122"/>
              </a:rPr>
              <a:t>四、怎么创建索引</a:t>
            </a:r>
            <a:endParaRPr lang="zh-CN" altLang="en-US" sz="1800" b="1" dirty="0">
              <a:solidFill>
                <a:schemeClr val="tx1"/>
              </a:solidFill>
              <a:effectLst/>
              <a:latin typeface="微软雅黑" panose="020B0503020204020204" charset="-122"/>
              <a:ea typeface="微软雅黑" panose="020B0503020204020204" charset="-122"/>
            </a:endParaRPr>
          </a:p>
        </p:txBody>
      </p:sp>
      <p:sp>
        <p:nvSpPr>
          <p:cNvPr id="3" name="文本框 2"/>
          <p:cNvSpPr txBox="1"/>
          <p:nvPr/>
        </p:nvSpPr>
        <p:spPr>
          <a:xfrm>
            <a:off x="992505" y="862330"/>
            <a:ext cx="9904095" cy="5243830"/>
          </a:xfrm>
          <a:prstGeom prst="rect">
            <a:avLst/>
          </a:prstGeom>
          <a:noFill/>
        </p:spPr>
        <p:txBody>
          <a:bodyPr wrap="square" rtlCol="0">
            <a:spAutoFit/>
          </a:bodyPr>
          <a:lstStyle/>
          <a:p>
            <a:pPr>
              <a:lnSpc>
                <a:spcPct val="130000"/>
              </a:lnSpc>
            </a:pPr>
            <a:r>
              <a:rPr lang="en-US" altLang="zh-CN" sz="2000" b="1" dirty="0">
                <a:solidFill>
                  <a:schemeClr val="tx1"/>
                </a:solidFill>
                <a:latin typeface="Arial" panose="020B0604020202020204" pitchFamily="34" charset="0"/>
                <a:ea typeface="微软雅黑" panose="020B0503020204020204" charset="-122"/>
              </a:rPr>
              <a:t>创建索引的三种方式</a:t>
            </a:r>
            <a:r>
              <a:rPr lang="zh-CN" altLang="en-US" sz="2000" b="1" dirty="0">
                <a:solidFill>
                  <a:schemeClr val="tx1"/>
                </a:solidFill>
                <a:latin typeface="Arial" panose="020B0604020202020204" pitchFamily="34" charset="0"/>
                <a:ea typeface="微软雅黑" panose="020B0503020204020204" charset="-122"/>
              </a:rPr>
              <a:t>：</a:t>
            </a:r>
            <a:endParaRPr lang="zh-CN" altLang="en-US" sz="20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a:p>
            <a:pPr>
              <a:lnSpc>
                <a:spcPct val="130000"/>
              </a:lnSpc>
            </a:pPr>
            <a:endParaRPr lang="zh-CN" altLang="en-US" sz="1400" b="1" dirty="0">
              <a:solidFill>
                <a:schemeClr val="tx1"/>
              </a:solidFill>
              <a:latin typeface="Arial" panose="020B0604020202020204" pitchFamily="34" charset="0"/>
              <a:ea typeface="微软雅黑" panose="020B0503020204020204" charset="-122"/>
            </a:endParaRPr>
          </a:p>
        </p:txBody>
      </p:sp>
      <p:pic>
        <p:nvPicPr>
          <p:cNvPr id="4" name="图片 3"/>
          <p:cNvPicPr>
            <a:picLocks noChangeAspect="1"/>
          </p:cNvPicPr>
          <p:nvPr/>
        </p:nvPicPr>
        <p:blipFill>
          <a:blip r:embed="rId1"/>
          <a:stretch>
            <a:fillRect/>
          </a:stretch>
        </p:blipFill>
        <p:spPr>
          <a:xfrm>
            <a:off x="1114425" y="1534160"/>
            <a:ext cx="9963150" cy="4572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1105" y="727075"/>
            <a:ext cx="8612505" cy="5487670"/>
          </a:xfrm>
          <a:prstGeom prst="rect">
            <a:avLst/>
          </a:prstGeom>
          <a:noFill/>
        </p:spPr>
        <p:txBody>
          <a:bodyPr wrap="square" rtlCol="0" anchor="t">
            <a:spAutoFit/>
          </a:bodyPr>
          <a:p>
            <a:pPr>
              <a:lnSpc>
                <a:spcPct val="130000"/>
              </a:lnSpc>
            </a:pPr>
            <a:r>
              <a:rPr lang="zh-CN" altLang="en-US" sz="2000" b="1" dirty="0" smtClean="0">
                <a:latin typeface="Arial" panose="020B0604020202020204" pitchFamily="34" charset="0"/>
                <a:ea typeface="微软雅黑" panose="020B0503020204020204" charset="-122"/>
              </a:rPr>
              <a:t>第二种方式：使用ALTER TABLE命令去增加索引</a:t>
            </a:r>
            <a:endParaRPr lang="zh-CN" altLang="en-US" sz="2000" b="1" dirty="0" smtClean="0">
              <a:latin typeface="Arial" panose="020B0604020202020204" pitchFamily="34" charset="0"/>
              <a:ea typeface="微软雅黑" panose="020B0503020204020204" charset="-122"/>
            </a:endParaRPr>
          </a:p>
          <a:p>
            <a:pPr>
              <a:lnSpc>
                <a:spcPct val="130000"/>
              </a:lnSpc>
            </a:pPr>
            <a:r>
              <a:rPr lang="zh-CN" altLang="en-US" dirty="0" smtClean="0">
                <a:solidFill>
                  <a:schemeClr val="bg2">
                    <a:lumMod val="50000"/>
                  </a:schemeClr>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ALTER TABLE table_name ADD INDEX index_name (column_list);</a:t>
            </a:r>
            <a:endParaRPr lang="zh-CN" altLang="en-US" dirty="0" smtClean="0">
              <a:solidFill>
                <a:schemeClr val="bg2">
                  <a:lumMod val="50000"/>
                </a:schemeClr>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dirty="0" smtClean="0">
                <a:latin typeface="Arial" panose="020B0604020202020204" pitchFamily="34" charset="0"/>
                <a:ea typeface="微软雅黑" panose="020B0503020204020204" charset="-122"/>
              </a:rPr>
              <a:t>ALTER TABLE用来创建普通索引、UNIQUE索引或PRIMARY KEY索引。</a:t>
            </a:r>
            <a:endParaRPr lang="zh-CN" altLang="en-US" dirty="0" smtClean="0">
              <a:latin typeface="Arial" panose="020B0604020202020204" pitchFamily="34" charset="0"/>
              <a:ea typeface="微软雅黑" panose="020B0503020204020204" charset="-122"/>
            </a:endParaRPr>
          </a:p>
          <a:p>
            <a:pPr>
              <a:lnSpc>
                <a:spcPct val="130000"/>
              </a:lnSpc>
            </a:pPr>
            <a:r>
              <a:rPr lang="zh-CN" altLang="en-US" dirty="0" smtClean="0">
                <a:latin typeface="Arial" panose="020B0604020202020204" pitchFamily="34" charset="0"/>
                <a:ea typeface="微软雅黑" panose="020B0503020204020204" charset="-122"/>
              </a:rPr>
              <a:t>其中table_name是要增加索引的表名，column_list指出对哪些列进行索引，多列时各列之间用逗号分隔。</a:t>
            </a:r>
            <a:endParaRPr lang="zh-CN" altLang="en-US" dirty="0" smtClean="0">
              <a:latin typeface="Arial" panose="020B0604020202020204" pitchFamily="34" charset="0"/>
              <a:ea typeface="微软雅黑" panose="020B0503020204020204" charset="-122"/>
            </a:endParaRPr>
          </a:p>
          <a:p>
            <a:pPr>
              <a:lnSpc>
                <a:spcPct val="130000"/>
              </a:lnSpc>
            </a:pPr>
            <a:r>
              <a:rPr lang="zh-CN" altLang="en-US" dirty="0" smtClean="0">
                <a:latin typeface="Arial" panose="020B0604020202020204" pitchFamily="34" charset="0"/>
                <a:ea typeface="微软雅黑" panose="020B0503020204020204" charset="-122"/>
              </a:rPr>
              <a:t>索引名index_name可自己命名，缺省时，MySQL将根据第一个索引列赋一个名称。</a:t>
            </a:r>
            <a:endParaRPr lang="zh-CN" altLang="en-US" dirty="0" smtClean="0">
              <a:latin typeface="Arial" panose="020B0604020202020204" pitchFamily="34" charset="0"/>
              <a:ea typeface="微软雅黑" panose="020B0503020204020204" charset="-122"/>
            </a:endParaRPr>
          </a:p>
          <a:p>
            <a:pPr>
              <a:lnSpc>
                <a:spcPct val="130000"/>
              </a:lnSpc>
            </a:pPr>
            <a:endParaRPr lang="zh-CN" altLang="en-US" dirty="0" smtClean="0">
              <a:latin typeface="Arial" panose="020B0604020202020204" pitchFamily="34" charset="0"/>
              <a:ea typeface="微软雅黑" panose="020B0503020204020204" charset="-122"/>
            </a:endParaRPr>
          </a:p>
          <a:p>
            <a:pPr>
              <a:lnSpc>
                <a:spcPct val="130000"/>
              </a:lnSpc>
            </a:pPr>
            <a:endParaRPr lang="zh-CN" altLang="en-US" dirty="0" smtClean="0">
              <a:latin typeface="Arial" panose="020B0604020202020204" pitchFamily="34" charset="0"/>
              <a:ea typeface="微软雅黑" panose="020B0503020204020204" charset="-122"/>
            </a:endParaRPr>
          </a:p>
          <a:p>
            <a:pPr>
              <a:lnSpc>
                <a:spcPct val="130000"/>
              </a:lnSpc>
            </a:pPr>
            <a:r>
              <a:rPr lang="zh-CN" altLang="en-US" sz="2000" b="1" dirty="0" smtClean="0">
                <a:latin typeface="Arial" panose="020B0604020202020204" pitchFamily="34" charset="0"/>
                <a:ea typeface="微软雅黑" panose="020B0503020204020204" charset="-122"/>
              </a:rPr>
              <a:t>第三种方式：使用CREATE INDEX命令创建</a:t>
            </a:r>
            <a:endParaRPr lang="zh-CN" altLang="en-US" sz="2000" b="1" dirty="0" smtClean="0">
              <a:latin typeface="Arial" panose="020B0604020202020204" pitchFamily="34" charset="0"/>
              <a:ea typeface="微软雅黑" panose="020B0503020204020204" charset="-122"/>
            </a:endParaRPr>
          </a:p>
          <a:p>
            <a:pPr>
              <a:lnSpc>
                <a:spcPct val="130000"/>
              </a:lnSpc>
            </a:pPr>
            <a:r>
              <a:rPr lang="zh-CN" altLang="en-US" b="1" dirty="0" smtClean="0">
                <a:solidFill>
                  <a:schemeClr val="bg2">
                    <a:lumMod val="50000"/>
                  </a:schemeClr>
                </a:solidFill>
                <a:latin typeface="Arial" panose="020B0604020202020204" pitchFamily="34" charset="0"/>
                <a:ea typeface="微软雅黑" panose="020B0503020204020204" charset="-122"/>
              </a:rPr>
              <a:t>CREATE INDEX index_name ON table_name (column_list);</a:t>
            </a:r>
            <a:endParaRPr lang="zh-CN" altLang="en-US" b="1" dirty="0" smtClean="0">
              <a:solidFill>
                <a:schemeClr val="bg2">
                  <a:lumMod val="50000"/>
                </a:schemeClr>
              </a:solidFill>
              <a:latin typeface="Arial" panose="020B0604020202020204" pitchFamily="34" charset="0"/>
              <a:ea typeface="微软雅黑" panose="020B0503020204020204" charset="-122"/>
            </a:endParaRPr>
          </a:p>
          <a:p>
            <a:pPr>
              <a:lnSpc>
                <a:spcPct val="130000"/>
              </a:lnSpc>
            </a:pPr>
            <a:endParaRPr lang="zh-CN" altLang="en-US" dirty="0" smtClean="0">
              <a:latin typeface="Arial" panose="020B0604020202020204" pitchFamily="34" charset="0"/>
              <a:ea typeface="微软雅黑" panose="020B0503020204020204" charset="-122"/>
            </a:endParaRPr>
          </a:p>
          <a:p>
            <a:pPr>
              <a:lnSpc>
                <a:spcPct val="130000"/>
              </a:lnSpc>
            </a:pPr>
            <a:r>
              <a:rPr lang="zh-CN" altLang="en-US" dirty="0" smtClean="0">
                <a:latin typeface="Arial" panose="020B0604020202020204" pitchFamily="34" charset="0"/>
                <a:ea typeface="微软雅黑" panose="020B0503020204020204" charset="-122"/>
              </a:rPr>
              <a:t>CREATE INDEX可对表增加普通索引或UNIQUE索引。（但是，不能创建PRIMARY KEY索引）</a:t>
            </a:r>
            <a:endParaRPr lang="zh-CN" altLang="en-US" dirty="0" smtClean="0">
              <a:latin typeface="Arial" panose="020B0604020202020204" pitchFamily="34" charset="0"/>
              <a:ea typeface="微软雅黑" panose="020B0503020204020204" charset="-122"/>
            </a:endParaRPr>
          </a:p>
          <a:p>
            <a:pPr>
              <a:lnSpc>
                <a:spcPct val="130000"/>
              </a:lnSpc>
            </a:pPr>
            <a:endParaRPr lang="zh-CN" altLang="en-US" dirty="0" smtClean="0">
              <a:latin typeface="Arial" panose="020B0604020202020204" pitchFamily="34" charset="0"/>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1299627" y="583506"/>
            <a:ext cx="8889571" cy="467211"/>
          </a:xfrm>
        </p:spPr>
        <p:txBody>
          <a:bodyPr/>
          <a:p>
            <a:pPr algn="l"/>
            <a:r>
              <a:rPr lang="zh-CN" altLang="en-US" sz="2400" b="1">
                <a:solidFill>
                  <a:schemeClr val="tx1"/>
                </a:solidFill>
              </a:rPr>
              <a:t>创建索引的原则</a:t>
            </a:r>
            <a:endParaRPr lang="zh-CN" altLang="en-US" sz="2400" b="1">
              <a:solidFill>
                <a:schemeClr val="tx1"/>
              </a:solidFill>
            </a:endParaRPr>
          </a:p>
        </p:txBody>
      </p:sp>
      <p:sp>
        <p:nvSpPr>
          <p:cNvPr id="4" name="文本框 3"/>
          <p:cNvSpPr txBox="1"/>
          <p:nvPr/>
        </p:nvSpPr>
        <p:spPr>
          <a:xfrm>
            <a:off x="1576705" y="1290955"/>
            <a:ext cx="8612505" cy="5403215"/>
          </a:xfrm>
          <a:prstGeom prst="rect">
            <a:avLst/>
          </a:prstGeom>
          <a:noFill/>
        </p:spPr>
        <p:txBody>
          <a:bodyPr wrap="square" rtlCol="0" anchor="t">
            <a:spAutoFit/>
          </a:bodyPr>
          <a:p>
            <a:pPr>
              <a:lnSpc>
                <a:spcPct val="130000"/>
              </a:lnSpc>
            </a:pPr>
            <a:r>
              <a:rPr lang="zh-CN" altLang="en-US" sz="1400" dirty="0" smtClean="0">
                <a:latin typeface="Arial" panose="020B0604020202020204" pitchFamily="34" charset="0"/>
                <a:ea typeface="微软雅黑" panose="020B0503020204020204" charset="-122"/>
              </a:rPr>
              <a:t>在实际操作过程中，应该选取表中哪些字段作为索引？</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为了使索引的使用效率更高，在创建索引时，必须考虑在哪些字段上创建索引和创建什么类型的索引；</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总结了以下原则：</a:t>
            </a:r>
            <a:endParaRPr lang="zh-CN" altLang="en-US" sz="1400" dirty="0" smtClean="0">
              <a:latin typeface="Arial" panose="020B0604020202020204" pitchFamily="34" charset="0"/>
              <a:ea typeface="微软雅黑" panose="020B0503020204020204" charset="-122"/>
            </a:endParaRPr>
          </a:p>
          <a:p>
            <a:pPr marL="342900" indent="-342900">
              <a:lnSpc>
                <a:spcPct val="130000"/>
              </a:lnSpc>
              <a:buAutoNum type="arabicPeriod"/>
            </a:pPr>
            <a:r>
              <a:rPr lang="zh-CN" altLang="en-US" sz="1400" dirty="0" smtClean="0">
                <a:latin typeface="Arial" panose="020B0604020202020204" pitchFamily="34" charset="0"/>
                <a:ea typeface="微软雅黑" panose="020B0503020204020204" charset="-122"/>
              </a:rPr>
              <a:t>主键自动创建唯一索引</a:t>
            </a:r>
            <a:endParaRPr lang="zh-CN" altLang="en-US" sz="1400" dirty="0" smtClean="0">
              <a:latin typeface="Arial" panose="020B0604020202020204" pitchFamily="34" charset="0"/>
              <a:ea typeface="微软雅黑" panose="020B0503020204020204" charset="-122"/>
            </a:endParaRPr>
          </a:p>
          <a:p>
            <a:pPr marL="342900" indent="-342900">
              <a:lnSpc>
                <a:spcPct val="130000"/>
              </a:lnSpc>
              <a:buAutoNum type="arabicPeriod"/>
            </a:pPr>
            <a:r>
              <a:rPr lang="zh-CN" altLang="en-US" sz="1400" dirty="0" smtClean="0">
                <a:latin typeface="Arial" panose="020B0604020202020204" pitchFamily="34" charset="0"/>
                <a:ea typeface="微软雅黑" panose="020B0503020204020204" charset="-122"/>
              </a:rPr>
              <a:t>频繁作为查询条件的字段应该创建索引</a:t>
            </a:r>
            <a:endParaRPr lang="zh-CN" altLang="en-US" sz="1400" dirty="0" smtClean="0">
              <a:latin typeface="Arial" panose="020B0604020202020204" pitchFamily="34" charset="0"/>
              <a:ea typeface="微软雅黑" panose="020B0503020204020204" charset="-122"/>
            </a:endParaRPr>
          </a:p>
          <a:p>
            <a:pPr marL="342900" indent="-342900">
              <a:lnSpc>
                <a:spcPct val="130000"/>
              </a:lnSpc>
              <a:buAutoNum type="arabicPeriod"/>
            </a:pPr>
            <a:r>
              <a:rPr lang="zh-CN" altLang="en-US" sz="1400" dirty="0" smtClean="0">
                <a:latin typeface="Arial" panose="020B0604020202020204" pitchFamily="34" charset="0"/>
                <a:ea typeface="微软雅黑" panose="020B0503020204020204" charset="-122"/>
              </a:rPr>
              <a:t>多表关联查询中，关联字段应该创建索引</a:t>
            </a:r>
            <a:endParaRPr lang="zh-CN" altLang="en-US" sz="1400" dirty="0" smtClean="0">
              <a:latin typeface="Arial" panose="020B0604020202020204" pitchFamily="34" charset="0"/>
              <a:ea typeface="微软雅黑" panose="020B0503020204020204" charset="-122"/>
            </a:endParaRPr>
          </a:p>
          <a:p>
            <a:pPr marL="342900" indent="-342900">
              <a:lnSpc>
                <a:spcPct val="130000"/>
              </a:lnSpc>
              <a:buAutoNum type="arabicPeriod"/>
            </a:pPr>
            <a:r>
              <a:rPr lang="zh-CN" altLang="en-US" sz="1400" dirty="0" smtClean="0">
                <a:latin typeface="Arial" panose="020B0604020202020204" pitchFamily="34" charset="0"/>
                <a:ea typeface="微软雅黑" panose="020B0503020204020204" charset="-122"/>
              </a:rPr>
              <a:t>查询中统计或者分组字段，应该创建索引</a:t>
            </a:r>
            <a:endParaRPr lang="zh-CN" altLang="en-US" sz="1400" dirty="0" smtClean="0">
              <a:latin typeface="Arial" panose="020B0604020202020204" pitchFamily="34" charset="0"/>
              <a:ea typeface="微软雅黑" panose="020B0503020204020204" charset="-122"/>
            </a:endParaRPr>
          </a:p>
          <a:p>
            <a:pPr marL="342900" indent="-342900">
              <a:lnSpc>
                <a:spcPct val="130000"/>
              </a:lnSpc>
              <a:buAutoNum type="arabicPeriod"/>
            </a:pPr>
            <a:r>
              <a:rPr lang="zh-CN" altLang="en-US" sz="1400" dirty="0" smtClean="0">
                <a:latin typeface="Arial" panose="020B0604020202020204" pitchFamily="34" charset="0"/>
                <a:ea typeface="微软雅黑" panose="020B0503020204020204" charset="-122"/>
              </a:rPr>
              <a:t>查询中排序的字段，应该创建索引</a:t>
            </a:r>
            <a:endParaRPr lang="zh-CN" altLang="en-US" sz="1400" dirty="0" smtClean="0">
              <a:latin typeface="Arial" panose="020B0604020202020204" pitchFamily="34" charset="0"/>
              <a:ea typeface="微软雅黑" panose="020B0503020204020204" charset="-122"/>
            </a:endParaRPr>
          </a:p>
          <a:p>
            <a:pPr marL="342900" indent="-342900">
              <a:lnSpc>
                <a:spcPct val="130000"/>
              </a:lnSpc>
              <a:buAutoNum type="arabicPeriod"/>
            </a:pPr>
            <a:r>
              <a:rPr lang="zh-CN" altLang="en-US" sz="1400" dirty="0" smtClean="0">
                <a:latin typeface="Arial" panose="020B0604020202020204" pitchFamily="34" charset="0"/>
                <a:ea typeface="微软雅黑" panose="020B0503020204020204" charset="-122"/>
              </a:rPr>
              <a:t>尽量使用数据量少的字段创建索引，比如定义为text、image和bit的数据类型的列不要建立索引。</a:t>
            </a:r>
            <a:endParaRPr lang="zh-CN" altLang="en-US" sz="1400" dirty="0" smtClean="0">
              <a:latin typeface="Arial" panose="020B0604020202020204" pitchFamily="34" charset="0"/>
              <a:ea typeface="微软雅黑" panose="020B0503020204020204" charset="-122"/>
            </a:endParaRPr>
          </a:p>
          <a:p>
            <a:pPr marL="342900" indent="-342900">
              <a:lnSpc>
                <a:spcPct val="130000"/>
              </a:lnSpc>
              <a:buAutoNum type="arabicPeriod"/>
            </a:pPr>
            <a:r>
              <a:rPr lang="zh-CN" altLang="en-US" sz="1400" dirty="0" smtClean="0">
                <a:latin typeface="Arial" panose="020B0604020202020204" pitchFamily="34" charset="0"/>
                <a:ea typeface="微软雅黑" panose="020B0503020204020204" charset="-122"/>
              </a:rPr>
              <a:t>更新频繁字段不适合创建索引。</a:t>
            </a:r>
            <a:endParaRPr lang="zh-CN" altLang="en-US" sz="1400" dirty="0" smtClean="0">
              <a:latin typeface="Arial" panose="020B0604020202020204" pitchFamily="34" charset="0"/>
              <a:ea typeface="微软雅黑" panose="020B0503020204020204" charset="-122"/>
            </a:endParaRPr>
          </a:p>
          <a:p>
            <a:pPr marL="342900" indent="-342900">
              <a:lnSpc>
                <a:spcPct val="130000"/>
              </a:lnSpc>
              <a:buAutoNum type="arabicPeriod"/>
            </a:pPr>
            <a:r>
              <a:rPr lang="zh-CN" altLang="en-US" sz="1400" dirty="0" smtClean="0">
                <a:latin typeface="Arial" panose="020B0604020202020204" pitchFamily="34" charset="0"/>
                <a:ea typeface="微软雅黑" panose="020B0503020204020204" charset="-122"/>
                <a:sym typeface="+mn-ea"/>
              </a:rPr>
              <a:t>尽量选择区分度高的字段创建索引，比如性别字段，男女未知，最多也就三种，区分度实在</a:t>
            </a:r>
            <a:endParaRPr lang="zh-CN" altLang="en-US" sz="1400" dirty="0" smtClean="0">
              <a:latin typeface="Arial" panose="020B0604020202020204" pitchFamily="34" charset="0"/>
              <a:ea typeface="微软雅黑" panose="020B0503020204020204" charset="-122"/>
            </a:endParaRPr>
          </a:p>
          <a:p>
            <a:pPr indent="0">
              <a:lnSpc>
                <a:spcPct val="130000"/>
              </a:lnSpc>
              <a:buNone/>
            </a:pPr>
            <a:r>
              <a:rPr lang="zh-CN" altLang="en-US" sz="1400" dirty="0" smtClean="0">
                <a:latin typeface="Arial" panose="020B0604020202020204" pitchFamily="34" charset="0"/>
                <a:ea typeface="微软雅黑" panose="020B0503020204020204" charset="-122"/>
                <a:sym typeface="+mn-ea"/>
              </a:rPr>
              <a:t>      太低，就不适合创建索引。</a:t>
            </a:r>
            <a:endParaRPr lang="zh-CN" altLang="en-US" sz="1400" dirty="0" smtClean="0">
              <a:latin typeface="Arial" panose="020B0604020202020204" pitchFamily="34" charset="0"/>
              <a:ea typeface="微软雅黑" panose="020B0503020204020204" charset="-122"/>
            </a:endParaRPr>
          </a:p>
          <a:p>
            <a:pPr indent="0">
              <a:lnSpc>
                <a:spcPct val="130000"/>
              </a:lnSpc>
              <a:buNone/>
            </a:pPr>
            <a:r>
              <a:rPr lang="zh-CN" altLang="en-US" sz="1400" dirty="0" smtClean="0">
                <a:latin typeface="Arial" panose="020B0604020202020204" pitchFamily="34" charset="0"/>
                <a:ea typeface="微软雅黑" panose="020B0503020204020204" charset="-122"/>
              </a:rPr>
              <a:t>9.    尽量的扩展索引，不要新建索引。比如表中已经有a的索引，现在要加(a,b)的索引，那么只</a:t>
            </a:r>
            <a:endParaRPr lang="zh-CN" altLang="en-US" sz="1400" dirty="0" smtClean="0">
              <a:latin typeface="Arial" panose="020B0604020202020204" pitchFamily="34" charset="0"/>
              <a:ea typeface="微软雅黑" panose="020B0503020204020204" charset="-122"/>
            </a:endParaRPr>
          </a:p>
          <a:p>
            <a:pPr indent="0">
              <a:lnSpc>
                <a:spcPct val="130000"/>
              </a:lnSpc>
              <a:buNone/>
            </a:pPr>
            <a:r>
              <a:rPr lang="zh-CN" altLang="en-US" sz="1400" dirty="0" smtClean="0">
                <a:latin typeface="Arial" panose="020B0604020202020204" pitchFamily="34" charset="0"/>
                <a:ea typeface="微软雅黑" panose="020B0503020204020204" charset="-122"/>
              </a:rPr>
              <a:t>       需要修改原来的索引即可。</a:t>
            </a:r>
            <a:endParaRPr lang="zh-CN" altLang="en-US" sz="1400" dirty="0" smtClean="0">
              <a:latin typeface="Arial" panose="020B0604020202020204" pitchFamily="34" charset="0"/>
              <a:ea typeface="微软雅黑" panose="020B0503020204020204" charset="-122"/>
            </a:endParaRPr>
          </a:p>
          <a:p>
            <a:pPr indent="0">
              <a:lnSpc>
                <a:spcPct val="130000"/>
              </a:lnSpc>
              <a:buNone/>
            </a:pPr>
            <a:r>
              <a:rPr lang="en-US" altLang="zh-CN" sz="1400" dirty="0" smtClean="0">
                <a:latin typeface="Arial" panose="020B0604020202020204" pitchFamily="34" charset="0"/>
                <a:ea typeface="微软雅黑" panose="020B0503020204020204" charset="-122"/>
              </a:rPr>
              <a:t>10.  </a:t>
            </a:r>
            <a:r>
              <a:rPr lang="zh-CN" altLang="en-US" sz="1400" dirty="0" smtClean="0">
                <a:latin typeface="Arial" panose="020B0604020202020204" pitchFamily="34" charset="0"/>
                <a:ea typeface="微软雅黑" panose="020B0503020204020204" charset="-122"/>
              </a:rPr>
              <a:t>删除不再使用或者很少使用的索引</a:t>
            </a:r>
            <a:endParaRPr lang="zh-CN" altLang="en-US" sz="1400" dirty="0" smtClean="0">
              <a:latin typeface="Arial" panose="020B0604020202020204" pitchFamily="34" charset="0"/>
              <a:ea typeface="微软雅黑" panose="020B0503020204020204" charset="-122"/>
            </a:endParaRPr>
          </a:p>
          <a:p>
            <a:pPr indent="0">
              <a:lnSpc>
                <a:spcPct val="130000"/>
              </a:lnSpc>
              <a:buNone/>
            </a:pPr>
            <a:r>
              <a:rPr lang="en-US" altLang="zh-CN" sz="1400" dirty="0" smtClean="0">
                <a:latin typeface="Arial" panose="020B0604020202020204" pitchFamily="34" charset="0"/>
                <a:ea typeface="微软雅黑" panose="020B0503020204020204" charset="-122"/>
              </a:rPr>
              <a:t>11.  </a:t>
            </a:r>
            <a:r>
              <a:rPr lang="zh-CN" altLang="en-US" sz="1400" dirty="0" smtClean="0">
                <a:latin typeface="Arial" panose="020B0604020202020204" pitchFamily="34" charset="0"/>
                <a:ea typeface="微软雅黑" panose="020B0503020204020204" charset="-122"/>
              </a:rPr>
              <a:t>限制索引的数目，单表的索引数尽量不要超过</a:t>
            </a:r>
            <a:r>
              <a:rPr lang="en-US" altLang="zh-CN" sz="1400" dirty="0" smtClean="0">
                <a:latin typeface="Arial" panose="020B0604020202020204" pitchFamily="34" charset="0"/>
                <a:ea typeface="微软雅黑" panose="020B0503020204020204" charset="-122"/>
              </a:rPr>
              <a:t>7</a:t>
            </a:r>
            <a:r>
              <a:rPr lang="zh-CN" altLang="en-US" sz="1400" dirty="0" smtClean="0">
                <a:latin typeface="Arial" panose="020B0604020202020204" pitchFamily="34" charset="0"/>
                <a:ea typeface="微软雅黑" panose="020B0503020204020204" charset="-122"/>
              </a:rPr>
              <a:t>个。</a:t>
            </a:r>
            <a:endParaRPr lang="zh-CN" altLang="en-US" sz="1400" dirty="0" smtClean="0">
              <a:latin typeface="Arial" panose="020B0604020202020204" pitchFamily="34" charset="0"/>
              <a:ea typeface="微软雅黑" panose="020B0503020204020204" charset="-122"/>
            </a:endParaRPr>
          </a:p>
          <a:p>
            <a:pPr indent="0">
              <a:lnSpc>
                <a:spcPct val="130000"/>
              </a:lnSpc>
              <a:buNone/>
            </a:pPr>
            <a:r>
              <a:rPr lang="en-US" altLang="zh-CN" sz="1400" dirty="0" smtClean="0">
                <a:latin typeface="Arial" panose="020B0604020202020204" pitchFamily="34" charset="0"/>
                <a:ea typeface="微软雅黑" panose="020B0503020204020204" charset="-122"/>
              </a:rPr>
              <a:t>12.  </a:t>
            </a:r>
            <a:r>
              <a:rPr lang="zh-CN" altLang="en-US" sz="1400" dirty="0" smtClean="0">
                <a:latin typeface="Arial" panose="020B0604020202020204" pitchFamily="34" charset="0"/>
                <a:ea typeface="微软雅黑" panose="020B0503020204020204" charset="-122"/>
              </a:rPr>
              <a:t>多条件组合查询优先创建组合索引</a:t>
            </a:r>
            <a:endParaRPr lang="zh-CN" altLang="en-US" sz="1400" dirty="0" smtClean="0">
              <a:latin typeface="Arial" panose="020B0604020202020204" pitchFamily="34" charset="0"/>
              <a:ea typeface="微软雅黑" panose="020B0503020204020204" charset="-122"/>
            </a:endParaRPr>
          </a:p>
          <a:p>
            <a:pPr indent="0">
              <a:lnSpc>
                <a:spcPct val="130000"/>
              </a:lnSpc>
              <a:buNone/>
            </a:pPr>
            <a:r>
              <a:rPr lang="en-US" altLang="zh-CN" sz="1400" dirty="0" smtClean="0">
                <a:latin typeface="Arial" panose="020B0604020202020204" pitchFamily="34" charset="0"/>
                <a:ea typeface="微软雅黑" panose="020B0503020204020204" charset="-122"/>
              </a:rPr>
              <a:t>13.  </a:t>
            </a:r>
            <a:r>
              <a:rPr lang="zh-CN" altLang="en-US" sz="1400" dirty="0" smtClean="0">
                <a:latin typeface="Arial" panose="020B0604020202020204" pitchFamily="34" charset="0"/>
                <a:ea typeface="微软雅黑" panose="020B0503020204020204" charset="-122"/>
              </a:rPr>
              <a:t>禁止使用全文检索</a:t>
            </a:r>
            <a:endParaRPr lang="zh-CN" altLang="en-US" sz="1400" dirty="0" smtClean="0">
              <a:latin typeface="Arial" panose="020B0604020202020204" pitchFamily="34" charset="0"/>
              <a:ea typeface="微软雅黑" panose="020B0503020204020204" charset="-122"/>
            </a:endParaRPr>
          </a:p>
          <a:p>
            <a:pPr indent="0">
              <a:lnSpc>
                <a:spcPct val="130000"/>
              </a:lnSpc>
              <a:buNone/>
            </a:pPr>
            <a:r>
              <a:rPr lang="en-US" altLang="zh-CN" sz="1400" dirty="0" smtClean="0">
                <a:latin typeface="Arial" panose="020B0604020202020204" pitchFamily="34" charset="0"/>
                <a:ea typeface="微软雅黑" panose="020B0503020204020204" charset="-122"/>
              </a:rPr>
              <a:t>14.  </a:t>
            </a:r>
            <a:r>
              <a:rPr lang="zh-CN" altLang="en-US" sz="1400" dirty="0" smtClean="0">
                <a:latin typeface="Arial" panose="020B0604020202020204" pitchFamily="34" charset="0"/>
                <a:ea typeface="微软雅黑" panose="020B0503020204020204" charset="-122"/>
              </a:rPr>
              <a:t>需要保证属性唯一性时，尽量建立唯一索引</a:t>
            </a:r>
            <a:endParaRPr lang="zh-CN" altLang="en-US" sz="1400" dirty="0" smtClean="0">
              <a:latin typeface="Arial" panose="020B0604020202020204" pitchFamily="34" charset="0"/>
              <a:ea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3632339" y="1747941"/>
            <a:ext cx="555350" cy="503773"/>
          </a:xfrm>
          <a:prstGeom prst="roundRect">
            <a:avLst/>
          </a:prstGeom>
          <a:solidFill>
            <a:srgbClr val="2A56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2</a:t>
            </a:r>
            <a:endParaRPr lang="en-US" altLang="zh-CN" sz="2700" dirty="0">
              <a:latin typeface="+mj-lt"/>
              <a:ea typeface="Arial Unicode MS" panose="020B0604020202020204" pitchFamily="34" charset="-122"/>
              <a:cs typeface="Arial Unicode MS" panose="020B0604020202020204" pitchFamily="34" charset="-122"/>
            </a:endParaRPr>
          </a:p>
        </p:txBody>
      </p:sp>
      <p:grpSp>
        <p:nvGrpSpPr>
          <p:cNvPr id="29" name="组合 28"/>
          <p:cNvGrpSpPr/>
          <p:nvPr/>
        </p:nvGrpSpPr>
        <p:grpSpPr>
          <a:xfrm>
            <a:off x="4271519" y="1748370"/>
            <a:ext cx="6526135" cy="503773"/>
            <a:chOff x="6339097" y="1573726"/>
            <a:chExt cx="3744416" cy="511504"/>
          </a:xfrm>
          <a:solidFill>
            <a:srgbClr val="2A569F"/>
          </a:solidFill>
        </p:grpSpPr>
        <p:sp>
          <p:nvSpPr>
            <p:cNvPr id="30" name="圆角矩形 29"/>
            <p:cNvSpPr/>
            <p:nvPr/>
          </p:nvSpPr>
          <p:spPr>
            <a:xfrm>
              <a:off x="6339097" y="1573726"/>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1" name="矩形 30"/>
            <p:cNvSpPr/>
            <p:nvPr/>
          </p:nvSpPr>
          <p:spPr>
            <a:xfrm>
              <a:off x="6431049" y="1614659"/>
              <a:ext cx="3652464" cy="435848"/>
            </a:xfrm>
            <a:prstGeom prst="rect">
              <a:avLst/>
            </a:prstGeom>
            <a:grpFill/>
          </p:spPr>
          <p:txBody>
            <a:bodyPr wrap="square" lIns="121960" tIns="60980" rIns="121960" bIns="60980">
              <a:spAutoFit/>
            </a:bodyPr>
            <a:lstStyle/>
            <a:p>
              <a:pPr>
                <a:defRPr/>
              </a:pPr>
              <a:r>
                <a:rPr lang="zh-CN" altLang="zh-CN" sz="2000" b="1" kern="100" dirty="0">
                  <a:solidFill>
                    <a:schemeClr val="bg1"/>
                  </a:solidFill>
                  <a:latin typeface="微软雅黑" panose="020B0503020204020204" charset="-122"/>
                  <a:ea typeface="微软雅黑" panose="020B0503020204020204" charset="-122"/>
                  <a:cs typeface="Times New Roman" panose="02020603050405020304" pitchFamily="18" charset="0"/>
                </a:rPr>
                <a:t>索引的分类</a:t>
              </a:r>
              <a:endParaRPr lang="zh-CN" altLang="zh-CN" sz="2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grpSp>
      <p:sp>
        <p:nvSpPr>
          <p:cNvPr id="32" name="圆角矩形 31"/>
          <p:cNvSpPr/>
          <p:nvPr/>
        </p:nvSpPr>
        <p:spPr>
          <a:xfrm>
            <a:off x="3632339" y="2472798"/>
            <a:ext cx="555350" cy="503773"/>
          </a:xfrm>
          <a:prstGeom prst="roundRect">
            <a:avLst/>
          </a:prstGeom>
          <a:solidFill>
            <a:srgbClr val="2A56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3</a:t>
            </a:r>
            <a:endParaRPr lang="en-US" altLang="zh-CN" sz="2700" dirty="0">
              <a:latin typeface="+mj-lt"/>
              <a:ea typeface="Arial Unicode MS" panose="020B0604020202020204" pitchFamily="34" charset="-122"/>
              <a:cs typeface="Arial Unicode MS" panose="020B0604020202020204" pitchFamily="34" charset="-122"/>
            </a:endParaRPr>
          </a:p>
        </p:txBody>
      </p:sp>
      <p:grpSp>
        <p:nvGrpSpPr>
          <p:cNvPr id="33" name="组合 32"/>
          <p:cNvGrpSpPr/>
          <p:nvPr/>
        </p:nvGrpSpPr>
        <p:grpSpPr>
          <a:xfrm>
            <a:off x="4298068" y="3802282"/>
            <a:ext cx="6544036" cy="503773"/>
            <a:chOff x="6315199" y="2410178"/>
            <a:chExt cx="3744416" cy="511504"/>
          </a:xfrm>
          <a:solidFill>
            <a:srgbClr val="2A569F"/>
          </a:solidFill>
        </p:grpSpPr>
        <p:sp>
          <p:nvSpPr>
            <p:cNvPr id="34" name="圆角矩形 33"/>
            <p:cNvSpPr/>
            <p:nvPr/>
          </p:nvSpPr>
          <p:spPr>
            <a:xfrm>
              <a:off x="6315199" y="2410178"/>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5" name="矩形 34"/>
            <p:cNvSpPr/>
            <p:nvPr/>
          </p:nvSpPr>
          <p:spPr>
            <a:xfrm>
              <a:off x="6391647" y="2447803"/>
              <a:ext cx="3441221" cy="43584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索引失效</a:t>
              </a:r>
              <a:endParaRPr lang="zh-CN" altLang="en-US" sz="2000" b="1" kern="100" dirty="0">
                <a:solidFill>
                  <a:schemeClr val="bg1"/>
                </a:solidFill>
                <a:latin typeface="微软雅黑" panose="020B0503020204020204" charset="-122"/>
                <a:ea typeface="微软雅黑" panose="020B0503020204020204" charset="-122"/>
                <a:cs typeface="Times New Roman" panose="02020603050405020304" pitchFamily="18" charset="0"/>
                <a:sym typeface="+mn-ea"/>
              </a:endParaRPr>
            </a:p>
          </p:txBody>
        </p:sp>
      </p:grpSp>
      <p:sp>
        <p:nvSpPr>
          <p:cNvPr id="36" name="圆角矩形 35"/>
          <p:cNvSpPr/>
          <p:nvPr/>
        </p:nvSpPr>
        <p:spPr>
          <a:xfrm>
            <a:off x="3630434" y="3140074"/>
            <a:ext cx="555350" cy="503773"/>
          </a:xfrm>
          <a:prstGeom prst="roundRect">
            <a:avLst/>
          </a:prstGeom>
          <a:solidFill>
            <a:srgbClr val="2A56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4</a:t>
            </a:r>
            <a:endParaRPr lang="en-US" altLang="zh-CN" sz="2700" dirty="0">
              <a:latin typeface="+mj-lt"/>
              <a:ea typeface="Arial Unicode MS" panose="020B0604020202020204" pitchFamily="34" charset="-122"/>
              <a:cs typeface="Arial Unicode MS" panose="020B0604020202020204" pitchFamily="34" charset="-122"/>
            </a:endParaRPr>
          </a:p>
        </p:txBody>
      </p:sp>
      <p:grpSp>
        <p:nvGrpSpPr>
          <p:cNvPr id="37" name="组合 36"/>
          <p:cNvGrpSpPr/>
          <p:nvPr/>
        </p:nvGrpSpPr>
        <p:grpSpPr>
          <a:xfrm>
            <a:off x="4271520" y="2507405"/>
            <a:ext cx="6526134" cy="503773"/>
            <a:chOff x="6339097" y="3296031"/>
            <a:chExt cx="3744416" cy="511504"/>
          </a:xfrm>
          <a:solidFill>
            <a:srgbClr val="2A569F"/>
          </a:solidFill>
        </p:grpSpPr>
        <p:sp>
          <p:nvSpPr>
            <p:cNvPr id="38" name="圆角矩形 37"/>
            <p:cNvSpPr/>
            <p:nvPr/>
          </p:nvSpPr>
          <p:spPr>
            <a:xfrm>
              <a:off x="6339097" y="3296031"/>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9" name="矩形 38"/>
            <p:cNvSpPr/>
            <p:nvPr/>
          </p:nvSpPr>
          <p:spPr>
            <a:xfrm>
              <a:off x="6431049" y="3336319"/>
              <a:ext cx="3483884" cy="435848"/>
            </a:xfrm>
            <a:prstGeom prst="rect">
              <a:avLst/>
            </a:prstGeom>
            <a:grpFill/>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sym typeface="+mn-ea"/>
                </a:rPr>
                <a:t>索引的数据结构</a:t>
              </a:r>
              <a:endParaRPr lang="zh-CN" altLang="en-US"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sym typeface="+mn-ea"/>
              </a:endParaRPr>
            </a:p>
          </p:txBody>
        </p:sp>
      </p:grpSp>
      <p:sp>
        <p:nvSpPr>
          <p:cNvPr id="48" name="下箭头 47"/>
          <p:cNvSpPr/>
          <p:nvPr/>
        </p:nvSpPr>
        <p:spPr>
          <a:xfrm rot="16200000">
            <a:off x="2712741" y="3030444"/>
            <a:ext cx="431948" cy="574945"/>
          </a:xfrm>
          <a:prstGeom prst="downArrow">
            <a:avLst/>
          </a:prstGeom>
          <a:solidFill>
            <a:srgbClr val="2A56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4" tIns="34253" rIns="68504" bIns="34253" rtlCol="0" anchor="ctr"/>
          <a:lstStyle/>
          <a:p>
            <a:pPr algn="ctr"/>
            <a:endParaRPr lang="zh-CN" altLang="en-US"/>
          </a:p>
        </p:txBody>
      </p:sp>
      <p:sp>
        <p:nvSpPr>
          <p:cNvPr id="50" name="TextBox 49"/>
          <p:cNvSpPr txBox="1"/>
          <p:nvPr/>
        </p:nvSpPr>
        <p:spPr>
          <a:xfrm>
            <a:off x="66864" y="2920934"/>
            <a:ext cx="2160240" cy="1015580"/>
          </a:xfrm>
          <a:prstGeom prst="rect">
            <a:avLst/>
          </a:prstGeom>
          <a:noFill/>
        </p:spPr>
        <p:txBody>
          <a:bodyPr wrap="square" lIns="91361" tIns="45679" rIns="91361" bIns="45679">
            <a:spAutoFit/>
          </a:bodyPr>
          <a:lstStyle/>
          <a:p>
            <a:pPr algn="r">
              <a:defRPr/>
            </a:pPr>
            <a:r>
              <a:rPr lang="zh-CN" altLang="en-US" sz="3600" b="1" dirty="0" smtClean="0">
                <a:solidFill>
                  <a:srgbClr val="2A569F"/>
                </a:solidFill>
                <a:latin typeface="微软雅黑" panose="020B0503020204020204" charset="-122"/>
                <a:ea typeface="微软雅黑" panose="020B0503020204020204" charset="-122"/>
              </a:rPr>
              <a:t>目录</a:t>
            </a:r>
            <a:endParaRPr lang="en-US" altLang="zh-CN" sz="3600" b="1" dirty="0" smtClean="0">
              <a:solidFill>
                <a:srgbClr val="2A569F"/>
              </a:solidFill>
              <a:latin typeface="微软雅黑" panose="020B0503020204020204" charset="-122"/>
              <a:ea typeface="微软雅黑" panose="020B0503020204020204" charset="-122"/>
            </a:endParaRPr>
          </a:p>
          <a:p>
            <a:pPr algn="r">
              <a:defRPr/>
            </a:pPr>
            <a:r>
              <a:rPr lang="en-US" altLang="zh-CN" sz="2400" b="1" dirty="0" smtClean="0">
                <a:solidFill>
                  <a:srgbClr val="2A569F"/>
                </a:solidFill>
                <a:latin typeface="微软雅黑" panose="020B0503020204020204" charset="-122"/>
                <a:ea typeface="微软雅黑" panose="020B0503020204020204" charset="-122"/>
              </a:rPr>
              <a:t>CONTENTS</a:t>
            </a:r>
            <a:endParaRPr lang="zh-CN" altLang="en-US" sz="2400" b="1" dirty="0">
              <a:solidFill>
                <a:srgbClr val="2A569F"/>
              </a:solidFill>
              <a:latin typeface="微软雅黑" panose="020B0503020204020204" charset="-122"/>
              <a:ea typeface="微软雅黑" panose="020B0503020204020204" charset="-122"/>
            </a:endParaRPr>
          </a:p>
        </p:txBody>
      </p:sp>
      <p:sp>
        <p:nvSpPr>
          <p:cNvPr id="55" name="圆角矩形 54"/>
          <p:cNvSpPr/>
          <p:nvPr/>
        </p:nvSpPr>
        <p:spPr>
          <a:xfrm>
            <a:off x="3630513" y="4478608"/>
            <a:ext cx="555350" cy="503773"/>
          </a:xfrm>
          <a:prstGeom prst="roundRect">
            <a:avLst/>
          </a:prstGeom>
          <a:solidFill>
            <a:srgbClr val="2A56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6</a:t>
            </a:r>
            <a:endParaRPr lang="en-US" altLang="zh-CN" sz="2700" dirty="0">
              <a:latin typeface="+mj-lt"/>
              <a:ea typeface="Arial Unicode MS" panose="020B0604020202020204" pitchFamily="34" charset="-122"/>
              <a:cs typeface="Arial Unicode MS" panose="020B0604020202020204" pitchFamily="34" charset="-122"/>
            </a:endParaRPr>
          </a:p>
        </p:txBody>
      </p:sp>
      <p:grpSp>
        <p:nvGrpSpPr>
          <p:cNvPr id="56" name="组合 55"/>
          <p:cNvGrpSpPr/>
          <p:nvPr/>
        </p:nvGrpSpPr>
        <p:grpSpPr>
          <a:xfrm>
            <a:off x="4302617" y="4479878"/>
            <a:ext cx="6512817" cy="503773"/>
            <a:chOff x="6339097" y="5057483"/>
            <a:chExt cx="3744416" cy="511504"/>
          </a:xfrm>
          <a:solidFill>
            <a:srgbClr val="2A569F"/>
          </a:solidFill>
        </p:grpSpPr>
        <p:sp>
          <p:nvSpPr>
            <p:cNvPr id="57" name="圆角矩形 56"/>
            <p:cNvSpPr/>
            <p:nvPr/>
          </p:nvSpPr>
          <p:spPr>
            <a:xfrm>
              <a:off x="6339097" y="5057483"/>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8" name="矩形 57"/>
            <p:cNvSpPr/>
            <p:nvPr/>
          </p:nvSpPr>
          <p:spPr>
            <a:xfrm>
              <a:off x="6339097" y="5094464"/>
              <a:ext cx="3741710" cy="435848"/>
            </a:xfrm>
            <a:prstGeom prst="rect">
              <a:avLst/>
            </a:prstGeom>
            <a:grpFill/>
          </p:spPr>
          <p:txBody>
            <a:bodyPr wrap="square" lIns="121960" tIns="60980" rIns="121960" bIns="60980">
              <a:spAutoFit/>
            </a:bodyPr>
            <a:lstStyle/>
            <a:p>
              <a:r>
                <a:rPr lang="en-US" altLang="zh-CN"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sym typeface="+mn-ea"/>
                </a:rPr>
                <a:t>  </a:t>
              </a:r>
              <a:r>
                <a:rPr lang="zh-CN" altLang="en-US"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sym typeface="+mn-ea"/>
                </a:rPr>
                <a:t>执行计划</a:t>
              </a:r>
              <a:endParaRPr lang="zh-CN" altLang="en-US"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sym typeface="+mn-ea"/>
              </a:endParaRPr>
            </a:p>
          </p:txBody>
        </p:sp>
      </p:grpSp>
      <p:sp>
        <p:nvSpPr>
          <p:cNvPr id="59" name="圆角矩形 58"/>
          <p:cNvSpPr/>
          <p:nvPr/>
        </p:nvSpPr>
        <p:spPr>
          <a:xfrm>
            <a:off x="3630364" y="3802339"/>
            <a:ext cx="555350" cy="503773"/>
          </a:xfrm>
          <a:prstGeom prst="roundRect">
            <a:avLst/>
          </a:prstGeom>
          <a:solidFill>
            <a:srgbClr val="2A56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5</a:t>
            </a:r>
            <a:endParaRPr lang="en-US" altLang="zh-CN" sz="2700" dirty="0">
              <a:latin typeface="+mj-lt"/>
              <a:ea typeface="Arial Unicode MS" panose="020B0604020202020204" pitchFamily="34" charset="-122"/>
              <a:cs typeface="Arial Unicode MS" panose="020B0604020202020204" pitchFamily="34" charset="-122"/>
            </a:endParaRPr>
          </a:p>
        </p:txBody>
      </p:sp>
      <p:grpSp>
        <p:nvGrpSpPr>
          <p:cNvPr id="60" name="组合 59"/>
          <p:cNvGrpSpPr/>
          <p:nvPr/>
        </p:nvGrpSpPr>
        <p:grpSpPr>
          <a:xfrm>
            <a:off x="4306374" y="3174750"/>
            <a:ext cx="6528109" cy="503773"/>
            <a:chOff x="6339097" y="3296031"/>
            <a:chExt cx="3894363" cy="511504"/>
          </a:xfrm>
          <a:solidFill>
            <a:srgbClr val="2A569F"/>
          </a:solidFill>
        </p:grpSpPr>
        <p:sp>
          <p:nvSpPr>
            <p:cNvPr id="61" name="圆角矩形 60"/>
            <p:cNvSpPr/>
            <p:nvPr/>
          </p:nvSpPr>
          <p:spPr>
            <a:xfrm>
              <a:off x="6339097" y="3296031"/>
              <a:ext cx="3894363"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2" name="矩形 61"/>
            <p:cNvSpPr/>
            <p:nvPr/>
          </p:nvSpPr>
          <p:spPr>
            <a:xfrm>
              <a:off x="6341288" y="3336319"/>
              <a:ext cx="3878157" cy="435848"/>
            </a:xfrm>
            <a:prstGeom prst="rect">
              <a:avLst/>
            </a:prstGeom>
            <a:grpFill/>
          </p:spPr>
          <p:txBody>
            <a:bodyPr wrap="square" lIns="121960" tIns="60980" rIns="121960" bIns="60980">
              <a:spAutoFit/>
            </a:bodyPr>
            <a:lstStyle/>
            <a:p>
              <a:r>
                <a:rPr lang="en-US" altLang="zh-CN"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  </a:t>
              </a:r>
              <a:r>
                <a:rPr lang="zh-CN" altLang="en-US"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怎么建立索引？</a:t>
              </a:r>
              <a:endParaRPr lang="zh-CN" altLang="en-US" sz="2000" b="1" kern="100" dirty="0" smtClean="0">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mn-ea"/>
              </a:endParaRPr>
            </a:p>
          </p:txBody>
        </p:sp>
      </p:grpSp>
      <p:grpSp>
        <p:nvGrpSpPr>
          <p:cNvPr id="2" name="组合 1"/>
          <p:cNvGrpSpPr/>
          <p:nvPr/>
        </p:nvGrpSpPr>
        <p:grpSpPr>
          <a:xfrm>
            <a:off x="4253739" y="1026375"/>
            <a:ext cx="6543914" cy="503773"/>
            <a:chOff x="6339097" y="1573726"/>
            <a:chExt cx="3754617" cy="511504"/>
          </a:xfrm>
          <a:solidFill>
            <a:srgbClr val="2A569F"/>
          </a:solidFill>
        </p:grpSpPr>
        <p:sp>
          <p:nvSpPr>
            <p:cNvPr id="3" name="圆角矩形 2"/>
            <p:cNvSpPr/>
            <p:nvPr/>
          </p:nvSpPr>
          <p:spPr>
            <a:xfrm>
              <a:off x="6339097" y="1573726"/>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 name="矩形 3"/>
            <p:cNvSpPr/>
            <p:nvPr/>
          </p:nvSpPr>
          <p:spPr>
            <a:xfrm>
              <a:off x="6441250" y="1614659"/>
              <a:ext cx="3652464" cy="435848"/>
            </a:xfrm>
            <a:prstGeom prst="rect">
              <a:avLst/>
            </a:prstGeom>
            <a:grpFill/>
          </p:spPr>
          <p:txBody>
            <a:bodyPr wrap="square" lIns="121960" tIns="60980" rIns="121960" bIns="60980">
              <a:spAutoFit/>
            </a:bodyPr>
            <a:lstStyle/>
            <a:p>
              <a:pPr>
                <a:defRPr/>
              </a:pPr>
              <a:r>
                <a:rPr lang="zh-CN" altLang="zh-CN" sz="2000" b="1" kern="100" dirty="0">
                  <a:solidFill>
                    <a:schemeClr val="bg1"/>
                  </a:solidFill>
                  <a:latin typeface="微软雅黑" panose="020B0503020204020204" charset="-122"/>
                  <a:ea typeface="微软雅黑" panose="020B0503020204020204" charset="-122"/>
                  <a:cs typeface="Times New Roman" panose="02020603050405020304" pitchFamily="18" charset="0"/>
                </a:rPr>
                <a:t>什么是索引？</a:t>
              </a:r>
              <a:endParaRPr lang="zh-CN" altLang="zh-CN" sz="2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grpSp>
      <p:sp>
        <p:nvSpPr>
          <p:cNvPr id="5" name="圆角矩形 4"/>
          <p:cNvSpPr/>
          <p:nvPr/>
        </p:nvSpPr>
        <p:spPr>
          <a:xfrm>
            <a:off x="3632339" y="1029756"/>
            <a:ext cx="555350" cy="503773"/>
          </a:xfrm>
          <a:prstGeom prst="roundRect">
            <a:avLst/>
          </a:prstGeom>
          <a:solidFill>
            <a:srgbClr val="2A56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1</a:t>
            </a:r>
            <a:endParaRPr lang="zh-CN" altLang="en-US" sz="2700" dirty="0">
              <a:latin typeface="+mj-lt"/>
              <a:ea typeface="Arial Unicode MS" panose="020B0604020202020204" pitchFamily="34" charset="-122"/>
              <a:cs typeface="Arial Unicode MS" panose="020B0604020202020204" pitchFamily="34" charset="-122"/>
            </a:endParaRPr>
          </a:p>
        </p:txBody>
      </p:sp>
      <p:sp>
        <p:nvSpPr>
          <p:cNvPr id="7" name="圆角矩形 6"/>
          <p:cNvSpPr/>
          <p:nvPr/>
        </p:nvSpPr>
        <p:spPr>
          <a:xfrm>
            <a:off x="4280535" y="5207000"/>
            <a:ext cx="6512560" cy="503555"/>
          </a:xfrm>
          <a:prstGeom prst="roundRect">
            <a:avLst/>
          </a:prstGeom>
          <a:solidFill>
            <a:srgbClr val="2A56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 name="矩形 7"/>
          <p:cNvSpPr/>
          <p:nvPr/>
        </p:nvSpPr>
        <p:spPr>
          <a:xfrm>
            <a:off x="4289425" y="5281295"/>
            <a:ext cx="6508115" cy="429260"/>
          </a:xfrm>
          <a:prstGeom prst="rect">
            <a:avLst/>
          </a:prstGeom>
          <a:solidFill>
            <a:srgbClr val="2A569F"/>
          </a:solidFill>
        </p:spPr>
        <p:txBody>
          <a:bodyPr wrap="square" lIns="121960" tIns="60980" rIns="121960" bIns="60980">
            <a:spAutoFit/>
          </a:bodyPr>
          <a:lstStyle/>
          <a:p>
            <a:r>
              <a:rPr lang="en-US" altLang="zh-CN"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sym typeface="+mn-ea"/>
              </a:rPr>
              <a:t>  sql</a:t>
            </a:r>
            <a:r>
              <a:rPr lang="zh-CN" altLang="en-US"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sym typeface="+mn-ea"/>
              </a:rPr>
              <a:t>查询</a:t>
            </a:r>
            <a:r>
              <a:rPr lang="zh-CN" altLang="en-US"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sym typeface="+mn-ea"/>
              </a:rPr>
              <a:t>优化</a:t>
            </a:r>
            <a:endParaRPr lang="zh-CN" altLang="en-US"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9" name="圆角矩形 8"/>
          <p:cNvSpPr/>
          <p:nvPr/>
        </p:nvSpPr>
        <p:spPr>
          <a:xfrm>
            <a:off x="3630513" y="5206953"/>
            <a:ext cx="555350" cy="503773"/>
          </a:xfrm>
          <a:prstGeom prst="roundRect">
            <a:avLst/>
          </a:prstGeom>
          <a:solidFill>
            <a:srgbClr val="2A56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7</a:t>
            </a:r>
            <a:endParaRPr lang="en-US" altLang="zh-CN" sz="2700" dirty="0">
              <a:latin typeface="+mj-lt"/>
              <a:ea typeface="Arial Unicode MS" panose="020B0604020202020204" pitchFamily="34" charset="-122"/>
              <a:cs typeface="Arial Unicode MS" panose="020B0604020202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副标题 3"/>
          <p:cNvSpPr>
            <a:spLocks noGrp="1"/>
          </p:cNvSpPr>
          <p:nvPr>
            <p:ph type="subTitle" idx="1"/>
          </p:nvPr>
        </p:nvSpPr>
        <p:spPr>
          <a:xfrm>
            <a:off x="1299627" y="583506"/>
            <a:ext cx="8889571" cy="467211"/>
          </a:xfrm>
        </p:spPr>
        <p:txBody>
          <a:bodyPr/>
          <a:p>
            <a:pPr algn="l"/>
            <a:r>
              <a:rPr lang="zh-CN" altLang="en-US" sz="2400" b="1">
                <a:solidFill>
                  <a:schemeClr val="tx1"/>
                </a:solidFill>
              </a:rPr>
              <a:t>思考：一个简单查询，最多能使用多少个索引？</a:t>
            </a:r>
            <a:endParaRPr lang="zh-CN" altLang="en-US" sz="2400" b="1">
              <a:solidFill>
                <a:schemeClr val="tx1"/>
              </a:solidFill>
            </a:endParaRPr>
          </a:p>
        </p:txBody>
      </p:sp>
      <p:sp>
        <p:nvSpPr>
          <p:cNvPr id="6" name="文本框 5"/>
          <p:cNvSpPr txBox="1"/>
          <p:nvPr/>
        </p:nvSpPr>
        <p:spPr>
          <a:xfrm>
            <a:off x="1410335" y="1146175"/>
            <a:ext cx="7402830" cy="4843780"/>
          </a:xfrm>
          <a:prstGeom prst="rect">
            <a:avLst/>
          </a:prstGeom>
          <a:noFill/>
        </p:spPr>
        <p:txBody>
          <a:bodyPr wrap="square" rtlCol="0" anchor="t">
            <a:spAutoFit/>
          </a:bodyPr>
          <a:p>
            <a:pPr>
              <a:lnSpc>
                <a:spcPct val="130000"/>
              </a:lnSpc>
            </a:pPr>
            <a:r>
              <a:rPr lang="zh-CN" altLang="en-US" sz="1400" dirty="0" smtClean="0">
                <a:latin typeface="Arial" panose="020B0604020202020204" pitchFamily="34" charset="0"/>
                <a:ea typeface="微软雅黑" panose="020B0503020204020204" charset="-122"/>
              </a:rPr>
              <a:t>CREATE TABLE `auth_user` (</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  `id` bigint(20) NOT NULL AUTO_INCREMENT COMMENT '主键',</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  `username` varchar(20) DEFAULT NULL COMMENT '用户名',</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  `password` varchar(20) DEFAULT NULL COMMENT '密码',</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   `age` int(3) DEFAULT NULL COMMENT '年龄',</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   `sex` varchar(5) DEFAULT NULL COMMENT '性别',</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  PRIMARY KEY (`id`)</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 ENGINE=InnoDB  DEFAULT CHARSET=utf8mb4;</a:t>
            </a:r>
            <a:endParaRPr lang="zh-CN" altLang="en-US" sz="1400"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INSERT INTO `cas`.`auth_user`(`username`, `password`, `age`, `sex`) VALUES ('小明', '123456', 1, '男');</a:t>
            </a:r>
            <a:endParaRPr lang="zh-CN" altLang="en-US" sz="1400"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b="1" dirty="0" smtClean="0">
                <a:latin typeface="Arial" panose="020B0604020202020204" pitchFamily="34" charset="0"/>
                <a:ea typeface="微软雅黑" panose="020B0503020204020204" charset="-122"/>
              </a:rPr>
              <a:t>查询语句：</a:t>
            </a:r>
            <a:endParaRPr lang="zh-CN" altLang="en-US" sz="1400" b="1"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select * from auth_user t </a:t>
            </a:r>
            <a:r>
              <a:rPr lang="zh-CN" altLang="en-US" sz="1400" dirty="0" smtClean="0">
                <a:solidFill>
                  <a:srgbClr val="FF0000"/>
                </a:solidFill>
                <a:latin typeface="Arial" panose="020B0604020202020204" pitchFamily="34" charset="0"/>
                <a:ea typeface="微软雅黑" panose="020B0503020204020204" charset="-122"/>
              </a:rPr>
              <a:t>where</a:t>
            </a:r>
            <a:r>
              <a:rPr lang="zh-CN" altLang="en-US" sz="1400" dirty="0" smtClean="0">
                <a:latin typeface="Arial" panose="020B0604020202020204" pitchFamily="34" charset="0"/>
                <a:ea typeface="微软雅黑" panose="020B0503020204020204" charset="-122"/>
              </a:rPr>
              <a:t> t.username='小明' and  t.`password`='123456' </a:t>
            </a:r>
            <a:r>
              <a:rPr lang="zh-CN" altLang="en-US" sz="1400" dirty="0" smtClean="0">
                <a:solidFill>
                  <a:srgbClr val="FF0000"/>
                </a:solidFill>
                <a:latin typeface="Arial" panose="020B0604020202020204" pitchFamily="34" charset="0"/>
                <a:ea typeface="微软雅黑" panose="020B0503020204020204" charset="-122"/>
              </a:rPr>
              <a:t>ORDER BY </a:t>
            </a:r>
            <a:r>
              <a:rPr lang="zh-CN" altLang="en-US" sz="1400" dirty="0" smtClean="0">
                <a:latin typeface="Arial" panose="020B0604020202020204" pitchFamily="34" charset="0"/>
                <a:ea typeface="微软雅黑" panose="020B0503020204020204" charset="-122"/>
              </a:rPr>
              <a:t>t.age;</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b="1" dirty="0" smtClean="0">
                <a:latin typeface="Arial" panose="020B0604020202020204" pitchFamily="34" charset="0"/>
                <a:ea typeface="微软雅黑" panose="020B0503020204020204" charset="-122"/>
              </a:rPr>
              <a:t>应该怎样创建索引？</a:t>
            </a:r>
            <a:endParaRPr lang="zh-CN" altLang="en-US" sz="1400" b="1"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p:txBody>
      </p:sp>
      <p:pic>
        <p:nvPicPr>
          <p:cNvPr id="10" name="图片 9" descr="0144D5B7"/>
          <p:cNvPicPr>
            <a:picLocks noChangeAspect="1"/>
          </p:cNvPicPr>
          <p:nvPr/>
        </p:nvPicPr>
        <p:blipFill>
          <a:blip r:embed="rId1"/>
          <a:stretch>
            <a:fillRect/>
          </a:stretch>
        </p:blipFill>
        <p:spPr>
          <a:xfrm>
            <a:off x="6919595" y="1146175"/>
            <a:ext cx="2131695" cy="21316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副标题 3"/>
          <p:cNvSpPr>
            <a:spLocks noGrp="1"/>
          </p:cNvSpPr>
          <p:nvPr>
            <p:ph type="subTitle" idx="1"/>
          </p:nvPr>
        </p:nvSpPr>
        <p:spPr>
          <a:xfrm>
            <a:off x="1299627" y="583506"/>
            <a:ext cx="8889571" cy="467211"/>
          </a:xfrm>
        </p:spPr>
        <p:txBody>
          <a:bodyPr/>
          <a:p>
            <a:pPr algn="l"/>
            <a:r>
              <a:rPr lang="zh-CN" altLang="en-US" sz="2400" b="1">
                <a:solidFill>
                  <a:schemeClr val="tx1"/>
                </a:solidFill>
              </a:rPr>
              <a:t>答案</a:t>
            </a:r>
            <a:endParaRPr lang="zh-CN" altLang="en-US" sz="2400" b="1">
              <a:solidFill>
                <a:schemeClr val="tx1"/>
              </a:solidFill>
            </a:endParaRPr>
          </a:p>
        </p:txBody>
      </p:sp>
      <p:sp>
        <p:nvSpPr>
          <p:cNvPr id="6" name="文本框 5"/>
          <p:cNvSpPr txBox="1"/>
          <p:nvPr/>
        </p:nvSpPr>
        <p:spPr>
          <a:xfrm>
            <a:off x="1410335" y="1146175"/>
            <a:ext cx="7352665" cy="2047875"/>
          </a:xfrm>
          <a:prstGeom prst="rect">
            <a:avLst/>
          </a:prstGeom>
          <a:noFill/>
        </p:spPr>
        <p:txBody>
          <a:bodyPr wrap="square" rtlCol="0" anchor="t">
            <a:spAutoFit/>
          </a:bodyPr>
          <a:p>
            <a:pPr>
              <a:lnSpc>
                <a:spcPct val="130000"/>
              </a:lnSpc>
            </a:pPr>
            <a:r>
              <a:rPr lang="zh-CN" altLang="en-US" sz="1400" dirty="0" smtClean="0">
                <a:latin typeface="Arial" panose="020B0604020202020204" pitchFamily="34" charset="0"/>
                <a:ea typeface="微软雅黑" panose="020B0503020204020204" charset="-122"/>
              </a:rPr>
              <a:t>最佳索引：</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基于</a:t>
            </a:r>
            <a:r>
              <a:rPr lang="zh-CN" altLang="en-US" sz="1400" dirty="0" smtClean="0">
                <a:latin typeface="Arial" panose="020B0604020202020204" pitchFamily="34" charset="0"/>
                <a:ea typeface="微软雅黑" panose="020B0503020204020204" charset="-122"/>
                <a:sym typeface="+mn-ea"/>
              </a:rPr>
              <a:t>username、password和</a:t>
            </a:r>
            <a:r>
              <a:rPr lang="en-US" altLang="zh-CN" sz="1400" dirty="0" smtClean="0">
                <a:latin typeface="Arial" panose="020B0604020202020204" pitchFamily="34" charset="0"/>
                <a:ea typeface="微软雅黑" panose="020B0503020204020204" charset="-122"/>
                <a:sym typeface="+mn-ea"/>
              </a:rPr>
              <a:t>age</a:t>
            </a:r>
            <a:r>
              <a:rPr lang="zh-CN" altLang="en-US" sz="1400" dirty="0" smtClean="0">
                <a:latin typeface="Arial" panose="020B0604020202020204" pitchFamily="34" charset="0"/>
                <a:ea typeface="微软雅黑" panose="020B0503020204020204" charset="-122"/>
                <a:sym typeface="+mn-ea"/>
              </a:rPr>
              <a:t>创建组合索引。</a:t>
            </a:r>
            <a:endParaRPr lang="zh-CN" altLang="en-US" sz="1400" dirty="0" smtClean="0">
              <a:latin typeface="Arial" panose="020B0604020202020204" pitchFamily="34" charset="0"/>
              <a:ea typeface="微软雅黑" panose="020B0503020204020204" charset="-122"/>
              <a:sym typeface="+mn-ea"/>
            </a:endParaRPr>
          </a:p>
          <a:p>
            <a:pPr>
              <a:lnSpc>
                <a:spcPct val="130000"/>
              </a:lnSpc>
            </a:pPr>
            <a:r>
              <a:rPr lang="zh-CN" altLang="en-US" sz="1400" b="1" dirty="0" smtClean="0">
                <a:solidFill>
                  <a:schemeClr val="bg2">
                    <a:lumMod val="75000"/>
                  </a:schemeClr>
                </a:solidFill>
                <a:latin typeface="Arial" panose="020B0604020202020204" pitchFamily="34" charset="0"/>
                <a:ea typeface="微软雅黑" panose="020B0503020204020204" charset="-122"/>
                <a:sym typeface="+mn-ea"/>
              </a:rPr>
              <a:t>ALTER TABLE auth_user ADD INDEX index1  (`username`,`password`,`age`)；</a:t>
            </a:r>
            <a:endParaRPr lang="zh-CN" altLang="en-US" sz="1400" b="1" dirty="0" smtClean="0">
              <a:solidFill>
                <a:schemeClr val="bg2">
                  <a:lumMod val="75000"/>
                </a:schemeClr>
              </a:solidFill>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1"/>
          <a:stretch>
            <a:fillRect/>
          </a:stretch>
        </p:blipFill>
        <p:spPr>
          <a:xfrm>
            <a:off x="1410335" y="2316480"/>
            <a:ext cx="9290050" cy="1061720"/>
          </a:xfrm>
          <a:prstGeom prst="rect">
            <a:avLst/>
          </a:prstGeom>
        </p:spPr>
      </p:pic>
      <p:sp>
        <p:nvSpPr>
          <p:cNvPr id="3" name="文本框 2"/>
          <p:cNvSpPr txBox="1"/>
          <p:nvPr/>
        </p:nvSpPr>
        <p:spPr>
          <a:xfrm>
            <a:off x="1410335" y="3587115"/>
            <a:ext cx="8070850" cy="770890"/>
          </a:xfrm>
          <a:prstGeom prst="rect">
            <a:avLst/>
          </a:prstGeom>
          <a:noFill/>
        </p:spPr>
        <p:txBody>
          <a:bodyPr wrap="square" rtlCol="0">
            <a:spAutoFit/>
          </a:bodyPr>
          <a:p>
            <a:pPr>
              <a:lnSpc>
                <a:spcPct val="130000"/>
              </a:lnSpc>
            </a:pPr>
            <a:r>
              <a:rPr lang="zh-CN" altLang="en-US" sz="2000" b="1" dirty="0" smtClean="0">
                <a:latin typeface="Arial" panose="020B0604020202020204" pitchFamily="34" charset="0"/>
                <a:ea typeface="微软雅黑" panose="020B0503020204020204" charset="-122"/>
              </a:rPr>
              <a:t>思考：</a:t>
            </a:r>
            <a:endParaRPr lang="zh-CN" altLang="en-US" sz="2000" b="1" dirty="0" smtClean="0">
              <a:latin typeface="Arial" panose="020B0604020202020204" pitchFamily="34" charset="0"/>
              <a:ea typeface="微软雅黑" panose="020B0503020204020204" charset="-122"/>
            </a:endParaRPr>
          </a:p>
          <a:p>
            <a:pPr>
              <a:lnSpc>
                <a:spcPct val="130000"/>
              </a:lnSpc>
            </a:pPr>
            <a:r>
              <a:rPr lang="zh-CN" altLang="en-US" sz="1400" b="1" dirty="0" smtClean="0">
                <a:latin typeface="Arial" panose="020B0604020202020204" pitchFamily="34" charset="0"/>
                <a:ea typeface="微软雅黑" panose="020B0503020204020204" charset="-122"/>
              </a:rPr>
              <a:t>如果改变查询语句的</a:t>
            </a:r>
            <a:r>
              <a:rPr lang="en-US" altLang="zh-CN" sz="1400" b="1" dirty="0" smtClean="0">
                <a:latin typeface="Arial" panose="020B0604020202020204" pitchFamily="34" charset="0"/>
                <a:ea typeface="微软雅黑" panose="020B0503020204020204" charset="-122"/>
              </a:rPr>
              <a:t>where</a:t>
            </a:r>
            <a:r>
              <a:rPr lang="zh-CN" altLang="en-US" sz="1400" b="1" dirty="0" smtClean="0">
                <a:latin typeface="Arial" panose="020B0604020202020204" pitchFamily="34" charset="0"/>
                <a:ea typeface="微软雅黑" panose="020B0503020204020204" charset="-122"/>
              </a:rPr>
              <a:t>条件的顺序，破坏最左匹配原则，还能使用索引吗？</a:t>
            </a:r>
            <a:endParaRPr lang="zh-CN" altLang="en-US" sz="1400" b="1" dirty="0" smtClean="0">
              <a:latin typeface="Arial" panose="020B0604020202020204" pitchFamily="34" charset="0"/>
              <a:ea typeface="微软雅黑" panose="020B0503020204020204" charset="-122"/>
            </a:endParaRPr>
          </a:p>
        </p:txBody>
      </p:sp>
      <p:pic>
        <p:nvPicPr>
          <p:cNvPr id="5" name="图片 4"/>
          <p:cNvPicPr>
            <a:picLocks noChangeAspect="1"/>
          </p:cNvPicPr>
          <p:nvPr/>
        </p:nvPicPr>
        <p:blipFill>
          <a:blip r:embed="rId2"/>
          <a:stretch>
            <a:fillRect/>
          </a:stretch>
        </p:blipFill>
        <p:spPr>
          <a:xfrm>
            <a:off x="1555115" y="4443095"/>
            <a:ext cx="8999855" cy="7480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zh-CN" altLang="en-US" sz="1800" b="1" dirty="0">
                <a:solidFill>
                  <a:schemeClr val="tx1"/>
                </a:solidFill>
                <a:effectLst/>
                <a:latin typeface="微软雅黑" panose="020B0503020204020204" charset="-122"/>
                <a:ea typeface="微软雅黑" panose="020B0503020204020204" charset="-122"/>
              </a:rPr>
              <a:t>五、索引失效</a:t>
            </a:r>
            <a:endParaRPr lang="zh-CN" altLang="en-US" sz="1800" b="1" dirty="0">
              <a:solidFill>
                <a:schemeClr val="tx1"/>
              </a:solidFill>
              <a:effectLst/>
              <a:latin typeface="微软雅黑" panose="020B0503020204020204" charset="-122"/>
              <a:ea typeface="微软雅黑" panose="020B0503020204020204" charset="-122"/>
            </a:endParaRPr>
          </a:p>
        </p:txBody>
      </p:sp>
      <p:sp>
        <p:nvSpPr>
          <p:cNvPr id="3" name="文本框 2"/>
          <p:cNvSpPr txBox="1"/>
          <p:nvPr/>
        </p:nvSpPr>
        <p:spPr>
          <a:xfrm>
            <a:off x="937895" y="1110615"/>
            <a:ext cx="9031605" cy="6242050"/>
          </a:xfrm>
          <a:prstGeom prst="rect">
            <a:avLst/>
          </a:prstGeom>
          <a:noFill/>
        </p:spPr>
        <p:txBody>
          <a:bodyPr wrap="square" rtlCol="0">
            <a:spAutoFit/>
          </a:bodyPr>
          <a:lstStyle/>
          <a:p>
            <a:pPr marL="342900" indent="-342900">
              <a:lnSpc>
                <a:spcPct val="130000"/>
              </a:lnSpc>
              <a:buFont typeface="+mj-lt"/>
              <a:buAutoNum type="arabicPeriod"/>
            </a:pPr>
            <a:r>
              <a:rPr lang="en-US" altLang="zh-CN" sz="1400" dirty="0">
                <a:latin typeface="Arial" panose="020B0604020202020204" pitchFamily="34" charset="0"/>
                <a:ea typeface="微软雅黑" panose="020B0503020204020204" charset="-122"/>
              </a:rPr>
              <a:t>like查询时以%开头索引失效，以%结尾可以索引有效。比如</a:t>
            </a:r>
            <a:endParaRPr lang="en-US" altLang="zh-CN" sz="1400" dirty="0">
              <a:latin typeface="Arial" panose="020B0604020202020204" pitchFamily="34" charset="0"/>
              <a:ea typeface="微软雅黑" panose="020B0503020204020204" charset="-122"/>
            </a:endParaRPr>
          </a:p>
          <a:p>
            <a:pPr lvl="1" indent="0">
              <a:lnSpc>
                <a:spcPct val="130000"/>
              </a:lnSpc>
              <a:buFont typeface="+mj-lt"/>
              <a:buNone/>
            </a:pPr>
            <a:r>
              <a:rPr lang="en-US" altLang="zh-CN" sz="1400" dirty="0">
                <a:latin typeface="Arial" panose="020B0604020202020204" pitchFamily="34" charset="0"/>
                <a:ea typeface="微软雅黑" panose="020B0503020204020204" charset="-122"/>
              </a:rPr>
              <a:t>select * from T where name like '%w'  失效</a:t>
            </a:r>
            <a:endParaRPr lang="en-US" altLang="zh-CN" sz="1400" dirty="0">
              <a:latin typeface="Arial" panose="020B0604020202020204" pitchFamily="34" charset="0"/>
              <a:ea typeface="微软雅黑" panose="020B0503020204020204" charset="-122"/>
            </a:endParaRPr>
          </a:p>
          <a:p>
            <a:pPr lvl="1" indent="0">
              <a:lnSpc>
                <a:spcPct val="130000"/>
              </a:lnSpc>
              <a:buFont typeface="+mj-lt"/>
              <a:buNone/>
            </a:pPr>
            <a:r>
              <a:rPr lang="en-US" altLang="zh-CN" sz="1400" dirty="0">
                <a:latin typeface="Arial" panose="020B0604020202020204" pitchFamily="34" charset="0"/>
                <a:ea typeface="微软雅黑" panose="020B0503020204020204" charset="-122"/>
              </a:rPr>
              <a:t>select * from T where name like 'w%' 有效</a:t>
            </a:r>
            <a:endParaRPr lang="en-US" altLang="zh-CN" sz="1400" dirty="0">
              <a:latin typeface="Arial" panose="020B0604020202020204" pitchFamily="34" charset="0"/>
              <a:ea typeface="微软雅黑" panose="020B0503020204020204" charset="-122"/>
            </a:endParaRPr>
          </a:p>
          <a:p>
            <a:pPr marL="342900" indent="-342900">
              <a:lnSpc>
                <a:spcPct val="130000"/>
              </a:lnSpc>
              <a:buFont typeface="+mj-lt"/>
              <a:buAutoNum type="arabicPeriod"/>
            </a:pPr>
            <a:r>
              <a:rPr lang="en-US" altLang="zh-CN" sz="1400" dirty="0">
                <a:latin typeface="Arial" panose="020B0604020202020204" pitchFamily="34" charset="0"/>
                <a:ea typeface="微软雅黑" panose="020B0503020204020204" charset="-122"/>
              </a:rPr>
              <a:t> where查询条件进行了隐式转换</a:t>
            </a:r>
            <a:r>
              <a:rPr lang="zh-CN" altLang="en-US" sz="1400" dirty="0">
                <a:latin typeface="Arial" panose="020B0604020202020204" pitchFamily="34" charset="0"/>
                <a:ea typeface="微软雅黑" panose="020B0503020204020204" charset="-122"/>
              </a:rPr>
              <a:t>，</a:t>
            </a:r>
            <a:r>
              <a:rPr lang="en-US" altLang="zh-CN" sz="1400" dirty="0">
                <a:latin typeface="Arial" panose="020B0604020202020204" pitchFamily="34" charset="0"/>
                <a:ea typeface="微软雅黑" panose="020B0503020204020204" charset="-122"/>
              </a:rPr>
              <a:t>例如字符串比较没有使用单引号</a:t>
            </a:r>
            <a:endParaRPr lang="en-US" altLang="zh-CN" sz="1400" dirty="0">
              <a:latin typeface="Arial" panose="020B0604020202020204" pitchFamily="34" charset="0"/>
              <a:ea typeface="微软雅黑" panose="020B0503020204020204" charset="-122"/>
            </a:endParaRPr>
          </a:p>
          <a:p>
            <a:pPr marL="342900" indent="-342900">
              <a:lnSpc>
                <a:spcPct val="130000"/>
              </a:lnSpc>
              <a:buFont typeface="+mj-lt"/>
              <a:buAutoNum type="arabicPeriod"/>
            </a:pPr>
            <a:endParaRPr lang="en-US" altLang="zh-CN" sz="1400" dirty="0">
              <a:latin typeface="Arial" panose="020B0604020202020204" pitchFamily="34" charset="0"/>
              <a:ea typeface="微软雅黑" panose="020B0503020204020204" charset="-122"/>
            </a:endParaRPr>
          </a:p>
          <a:p>
            <a:pPr marL="342900" indent="-342900">
              <a:lnSpc>
                <a:spcPct val="130000"/>
              </a:lnSpc>
              <a:buFont typeface="+mj-lt"/>
              <a:buAutoNum type="arabicPeriod"/>
            </a:pPr>
            <a:endParaRPr lang="en-US" altLang="zh-CN" sz="1400" dirty="0" smtClean="0">
              <a:latin typeface="Arial" panose="020B0604020202020204" pitchFamily="34" charset="0"/>
              <a:ea typeface="微软雅黑" panose="020B0503020204020204" charset="-122"/>
            </a:endParaRPr>
          </a:p>
          <a:p>
            <a:pPr marL="342900" indent="-342900">
              <a:lnSpc>
                <a:spcPct val="130000"/>
              </a:lnSpc>
              <a:buFont typeface="+mj-lt"/>
              <a:buAutoNum type="arabicPeriod"/>
            </a:pPr>
            <a:endParaRPr lang="en-US" altLang="zh-CN" sz="1400" dirty="0">
              <a:latin typeface="Arial" panose="020B0604020202020204" pitchFamily="34" charset="0"/>
              <a:ea typeface="微软雅黑" panose="020B0503020204020204" charset="-122"/>
            </a:endParaRPr>
          </a:p>
          <a:p>
            <a:pPr marL="342900" indent="-342900">
              <a:lnSpc>
                <a:spcPct val="130000"/>
              </a:lnSpc>
              <a:buFont typeface="+mj-lt"/>
              <a:buAutoNum type="arabicPeriod"/>
            </a:pPr>
            <a:endParaRPr lang="en-US" altLang="zh-CN" sz="1400" dirty="0" smtClean="0">
              <a:latin typeface="Arial" panose="020B0604020202020204" pitchFamily="34" charset="0"/>
              <a:ea typeface="微软雅黑" panose="020B0503020204020204" charset="-122"/>
            </a:endParaRPr>
          </a:p>
          <a:p>
            <a:pPr marL="342900" indent="-342900">
              <a:lnSpc>
                <a:spcPct val="130000"/>
              </a:lnSpc>
              <a:buFont typeface="+mj-lt"/>
              <a:buAutoNum type="arabicPeriod"/>
            </a:pPr>
            <a:endParaRPr lang="en-US" altLang="zh-CN" sz="1400" dirty="0" smtClean="0">
              <a:latin typeface="Arial" panose="020B0604020202020204" pitchFamily="34" charset="0"/>
              <a:ea typeface="微软雅黑" panose="020B0503020204020204" charset="-122"/>
            </a:endParaRPr>
          </a:p>
          <a:p>
            <a:pPr marL="342900" indent="-342900">
              <a:lnSpc>
                <a:spcPct val="130000"/>
              </a:lnSpc>
              <a:buFont typeface="+mj-lt"/>
              <a:buAutoNum type="arabicPeriod"/>
            </a:pPr>
            <a:r>
              <a:rPr lang="zh-CN" altLang="en-US" sz="1400" dirty="0">
                <a:solidFill>
                  <a:schemeClr val="tx1"/>
                </a:solidFill>
                <a:latin typeface="Arial" panose="020B0604020202020204" pitchFamily="34" charset="0"/>
                <a:ea typeface="微软雅黑" panose="020B0503020204020204" charset="-122"/>
              </a:rPr>
              <a:t>索引字段上使用了函数或进行了四则运算时会失效</a:t>
            </a:r>
            <a:endParaRPr lang="zh-CN" altLang="en-US" sz="1400" dirty="0">
              <a:solidFill>
                <a:schemeClr val="tx1"/>
              </a:solidFill>
              <a:latin typeface="Arial" panose="020B0604020202020204" pitchFamily="34" charset="0"/>
              <a:ea typeface="微软雅黑" panose="020B0503020204020204" charset="-122"/>
            </a:endParaRPr>
          </a:p>
          <a:p>
            <a:pPr marL="342900" indent="-342900">
              <a:lnSpc>
                <a:spcPct val="130000"/>
              </a:lnSpc>
              <a:buFont typeface="+mj-lt"/>
              <a:buAutoNum type="arabicPeriod"/>
            </a:pPr>
            <a:r>
              <a:rPr lang="zh-CN" altLang="en-US" sz="1400" dirty="0">
                <a:solidFill>
                  <a:schemeClr val="tx1"/>
                </a:solidFill>
                <a:latin typeface="Arial" panose="020B0604020202020204" pitchFamily="34" charset="0"/>
                <a:ea typeface="微软雅黑" panose="020B0503020204020204" charset="-122"/>
              </a:rPr>
              <a:t>条件中有</a:t>
            </a:r>
            <a:r>
              <a:rPr lang="en-US" altLang="zh-CN" sz="1400" dirty="0">
                <a:solidFill>
                  <a:schemeClr val="tx1"/>
                </a:solidFill>
                <a:latin typeface="Arial" panose="020B0604020202020204" pitchFamily="34" charset="0"/>
                <a:ea typeface="微软雅黑" panose="020B0503020204020204" charset="-122"/>
              </a:rPr>
              <a:t>or</a:t>
            </a:r>
            <a:endParaRPr lang="en-US" altLang="zh-CN" sz="1400" dirty="0">
              <a:solidFill>
                <a:schemeClr val="tx1"/>
              </a:solidFill>
              <a:latin typeface="Arial" panose="020B0604020202020204" pitchFamily="34" charset="0"/>
              <a:ea typeface="微软雅黑" panose="020B0503020204020204" charset="-122"/>
            </a:endParaRPr>
          </a:p>
          <a:p>
            <a:pPr marL="342900" indent="-342900">
              <a:lnSpc>
                <a:spcPct val="130000"/>
              </a:lnSpc>
              <a:buFont typeface="+mj-lt"/>
              <a:buAutoNum type="arabicPeriod"/>
            </a:pPr>
            <a:r>
              <a:rPr lang="zh-CN" altLang="en-US" sz="1400" dirty="0">
                <a:solidFill>
                  <a:schemeClr val="tx1"/>
                </a:solidFill>
                <a:latin typeface="Arial" panose="020B0604020202020204" pitchFamily="34" charset="0"/>
                <a:ea typeface="微软雅黑" panose="020B0503020204020204" charset="-122"/>
              </a:rPr>
              <a:t>条件中有不等判断，使用了=、&lt;&gt;</a:t>
            </a:r>
            <a:endParaRPr lang="zh-CN" altLang="en-US" sz="1400" dirty="0">
              <a:solidFill>
                <a:schemeClr val="tx1"/>
              </a:solidFill>
              <a:latin typeface="Arial" panose="020B0604020202020204" pitchFamily="34" charset="0"/>
              <a:ea typeface="微软雅黑" panose="020B0503020204020204" charset="-122"/>
            </a:endParaRPr>
          </a:p>
          <a:p>
            <a:pPr marL="342900" indent="-342900">
              <a:lnSpc>
                <a:spcPct val="130000"/>
              </a:lnSpc>
              <a:buFont typeface="+mj-lt"/>
              <a:buAutoNum type="arabicPeriod"/>
            </a:pPr>
            <a:r>
              <a:rPr lang="zh-CN" altLang="en-US" sz="1400" dirty="0">
                <a:solidFill>
                  <a:schemeClr val="tx1"/>
                </a:solidFill>
                <a:latin typeface="Arial" panose="020B0604020202020204" pitchFamily="34" charset="0"/>
                <a:ea typeface="微软雅黑" panose="020B0503020204020204" charset="-122"/>
              </a:rPr>
              <a:t>条件是有</a:t>
            </a:r>
            <a:r>
              <a:rPr lang="en-US" altLang="zh-CN" sz="1400" dirty="0">
                <a:solidFill>
                  <a:schemeClr val="tx1"/>
                </a:solidFill>
                <a:latin typeface="Arial" panose="020B0604020202020204" pitchFamily="34" charset="0"/>
                <a:ea typeface="微软雅黑" panose="020B0503020204020204" charset="-122"/>
              </a:rPr>
              <a:t>null</a:t>
            </a:r>
            <a:r>
              <a:rPr lang="zh-CN" altLang="en-US" sz="1400" dirty="0">
                <a:solidFill>
                  <a:schemeClr val="tx1"/>
                </a:solidFill>
                <a:latin typeface="Arial" panose="020B0604020202020204" pitchFamily="34" charset="0"/>
                <a:ea typeface="微软雅黑" panose="020B0503020204020204" charset="-122"/>
              </a:rPr>
              <a:t>值判断，使用is null 、is not null</a:t>
            </a:r>
            <a:endParaRPr lang="zh-CN" altLang="en-US" sz="1400" dirty="0">
              <a:solidFill>
                <a:schemeClr val="tx1"/>
              </a:solidFill>
              <a:latin typeface="Arial" panose="020B0604020202020204" pitchFamily="34" charset="0"/>
              <a:ea typeface="微软雅黑" panose="020B0503020204020204" charset="-122"/>
            </a:endParaRPr>
          </a:p>
          <a:p>
            <a:pPr marL="342900" indent="-342900">
              <a:lnSpc>
                <a:spcPct val="130000"/>
              </a:lnSpc>
              <a:buFont typeface="+mj-lt"/>
              <a:buAutoNum type="arabicPeriod"/>
            </a:pPr>
            <a:r>
              <a:rPr lang="zh-CN" altLang="en-US" sz="1400" dirty="0">
                <a:solidFill>
                  <a:schemeClr val="tx1"/>
                </a:solidFill>
                <a:latin typeface="Arial" panose="020B0604020202020204" pitchFamily="34" charset="0"/>
                <a:ea typeface="微软雅黑" panose="020B0503020204020204" charset="-122"/>
              </a:rPr>
              <a:t>组合索引查询时条件不包含第一个字段（带头大哥不能死）</a:t>
            </a:r>
            <a:endParaRPr lang="zh-CN" altLang="en-US" sz="1400" dirty="0">
              <a:solidFill>
                <a:schemeClr val="tx1"/>
              </a:solidFill>
              <a:latin typeface="Arial" panose="020B0604020202020204" pitchFamily="34" charset="0"/>
              <a:ea typeface="微软雅黑" panose="020B0503020204020204" charset="-122"/>
            </a:endParaRPr>
          </a:p>
          <a:p>
            <a:pPr marL="342900" indent="-342900">
              <a:lnSpc>
                <a:spcPct val="130000"/>
              </a:lnSpc>
              <a:buFont typeface="+mj-lt"/>
              <a:buAutoNum type="arabicPeriod"/>
            </a:pPr>
            <a:r>
              <a:rPr lang="zh-CN" altLang="en-US" sz="1400" dirty="0">
                <a:solidFill>
                  <a:schemeClr val="tx1"/>
                </a:solidFill>
                <a:latin typeface="Arial" panose="020B0604020202020204" pitchFamily="34" charset="0"/>
                <a:ea typeface="微软雅黑" panose="020B0503020204020204" charset="-122"/>
              </a:rPr>
              <a:t>组合索引查询时，查询条件不包含中间字段，则后面的字段不能使用索引（中间兄弟不能断）</a:t>
            </a:r>
            <a:endParaRPr lang="zh-CN" altLang="en-US" sz="1400" dirty="0">
              <a:solidFill>
                <a:schemeClr val="tx1"/>
              </a:solidFill>
              <a:latin typeface="Arial" panose="020B0604020202020204" pitchFamily="34" charset="0"/>
              <a:ea typeface="微软雅黑" panose="020B0503020204020204" charset="-122"/>
            </a:endParaRPr>
          </a:p>
          <a:p>
            <a:pPr marL="342900" indent="-342900">
              <a:lnSpc>
                <a:spcPct val="130000"/>
              </a:lnSpc>
              <a:buFont typeface="+mj-lt"/>
              <a:buAutoNum type="arabicPeriod"/>
            </a:pPr>
            <a:r>
              <a:rPr lang="zh-CN" altLang="en-US" sz="1400" dirty="0">
                <a:solidFill>
                  <a:schemeClr val="tx1"/>
                </a:solidFill>
                <a:latin typeface="Arial" panose="020B0604020202020204" pitchFamily="34" charset="0"/>
                <a:ea typeface="微软雅黑" panose="020B0503020204020204" charset="-122"/>
              </a:rPr>
              <a:t>组合索引出现范围比较后，后面字段的查询都不能利用索引。（范围之后全失效）</a:t>
            </a:r>
            <a:endParaRPr lang="zh-CN" altLang="en-US" sz="1400" dirty="0">
              <a:solidFill>
                <a:schemeClr val="tx1"/>
              </a:solidFill>
              <a:latin typeface="Arial" panose="020B0604020202020204" pitchFamily="34" charset="0"/>
              <a:ea typeface="微软雅黑" panose="020B0503020204020204" charset="-122"/>
            </a:endParaRPr>
          </a:p>
          <a:p>
            <a:pPr marL="342900" indent="-342900">
              <a:lnSpc>
                <a:spcPct val="130000"/>
              </a:lnSpc>
              <a:buFont typeface="+mj-lt"/>
              <a:buAutoNum type="arabicPeriod"/>
            </a:pPr>
            <a:r>
              <a:rPr lang="zh-CN" altLang="en-US" sz="1400" dirty="0">
                <a:solidFill>
                  <a:srgbClr val="FF0000"/>
                </a:solidFill>
                <a:latin typeface="Arial" panose="020B0604020202020204" pitchFamily="34" charset="0"/>
                <a:ea typeface="微软雅黑" panose="020B0503020204020204" charset="-122"/>
              </a:rPr>
              <a:t>关联查询时关联字段的字符格式不同</a:t>
            </a:r>
            <a:endParaRPr lang="zh-CN" altLang="en-US" sz="1400" dirty="0">
              <a:solidFill>
                <a:srgbClr val="FF0000"/>
              </a:solidFill>
              <a:latin typeface="Arial" panose="020B0604020202020204" pitchFamily="34" charset="0"/>
              <a:ea typeface="微软雅黑" panose="020B0503020204020204" charset="-122"/>
            </a:endParaRPr>
          </a:p>
          <a:p>
            <a:pPr marL="342900" indent="-342900">
              <a:lnSpc>
                <a:spcPct val="130000"/>
              </a:lnSpc>
              <a:buFont typeface="+mj-lt"/>
              <a:buAutoNum type="arabicPeriod"/>
            </a:pPr>
            <a:r>
              <a:rPr lang="zh-CN" altLang="en-US" sz="1400" dirty="0">
                <a:solidFill>
                  <a:schemeClr val="tx1"/>
                </a:solidFill>
                <a:latin typeface="Arial" panose="020B0604020202020204" pitchFamily="34" charset="0"/>
                <a:ea typeface="微软雅黑" panose="020B0503020204020204" charset="-122"/>
              </a:rPr>
              <a:t>查询的字段重复率太高，也不会使用索引</a:t>
            </a:r>
            <a:endParaRPr lang="zh-CN" altLang="en-US" sz="1400" dirty="0">
              <a:solidFill>
                <a:schemeClr val="tx1"/>
              </a:solidFill>
              <a:latin typeface="Arial" panose="020B0604020202020204" pitchFamily="34" charset="0"/>
              <a:ea typeface="微软雅黑" panose="020B0503020204020204" charset="-122"/>
            </a:endParaRPr>
          </a:p>
          <a:p>
            <a:pPr marL="342900" indent="-342900">
              <a:lnSpc>
                <a:spcPct val="130000"/>
              </a:lnSpc>
              <a:buFont typeface="+mj-lt"/>
              <a:buAutoNum type="arabicPeriod"/>
            </a:pPr>
            <a:endParaRPr lang="zh-CN" altLang="en-US" sz="1400" dirty="0">
              <a:solidFill>
                <a:schemeClr val="tx1"/>
              </a:solidFill>
              <a:latin typeface="Arial" panose="020B0604020202020204" pitchFamily="34" charset="0"/>
              <a:ea typeface="微软雅黑" panose="020B0503020204020204" charset="-122"/>
            </a:endParaRPr>
          </a:p>
          <a:p>
            <a:pPr marL="342900" indent="-342900">
              <a:lnSpc>
                <a:spcPct val="130000"/>
              </a:lnSpc>
              <a:buFont typeface="+mj-lt"/>
              <a:buAutoNum type="arabicPeriod"/>
            </a:pPr>
            <a:endParaRPr lang="zh-CN" altLang="en-US" sz="1400" dirty="0">
              <a:solidFill>
                <a:srgbClr val="FF0000"/>
              </a:solidFill>
              <a:latin typeface="Arial" panose="020B0604020202020204" pitchFamily="34" charset="0"/>
              <a:ea typeface="微软雅黑" panose="020B0503020204020204" charset="-122"/>
            </a:endParaRPr>
          </a:p>
          <a:p>
            <a:pPr marL="342900" indent="-342900">
              <a:lnSpc>
                <a:spcPct val="130000"/>
              </a:lnSpc>
              <a:buFont typeface="+mj-lt"/>
              <a:buAutoNum type="arabicPeriod"/>
            </a:pPr>
            <a:endParaRPr lang="en-US" altLang="zh-CN" sz="1400" dirty="0">
              <a:solidFill>
                <a:srgbClr val="FF0000"/>
              </a:solidFill>
              <a:latin typeface="Arial" panose="020B0604020202020204" pitchFamily="34" charset="0"/>
              <a:ea typeface="微软雅黑" panose="020B0503020204020204" charset="-122"/>
            </a:endParaRPr>
          </a:p>
          <a:p>
            <a:pPr marL="342900" indent="-342900">
              <a:lnSpc>
                <a:spcPct val="130000"/>
              </a:lnSpc>
            </a:pPr>
            <a:endParaRPr lang="zh-CN" altLang="en-US" sz="1400" dirty="0" smtClean="0">
              <a:solidFill>
                <a:srgbClr val="FF0000"/>
              </a:solidFill>
              <a:latin typeface="Arial" panose="020B0604020202020204" pitchFamily="34" charset="0"/>
              <a:ea typeface="微软雅黑" panose="020B0503020204020204" charset="-122"/>
            </a:endParaRPr>
          </a:p>
        </p:txBody>
      </p:sp>
      <p:pic>
        <p:nvPicPr>
          <p:cNvPr id="4" name="图片 3"/>
          <p:cNvPicPr>
            <a:picLocks noChangeAspect="1"/>
          </p:cNvPicPr>
          <p:nvPr/>
        </p:nvPicPr>
        <p:blipFill>
          <a:blip r:embed="rId1"/>
          <a:stretch>
            <a:fillRect/>
          </a:stretch>
        </p:blipFill>
        <p:spPr>
          <a:xfrm>
            <a:off x="1512570" y="2259330"/>
            <a:ext cx="9598660" cy="14439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932597" y="1915736"/>
            <a:ext cx="8889571" cy="467211"/>
          </a:xfrm>
        </p:spPr>
        <p:txBody>
          <a:bodyPr/>
          <a:p>
            <a:r>
              <a:rPr lang="zh-CN" altLang="en-US" sz="2000" b="1">
                <a:solidFill>
                  <a:schemeClr val="tx1"/>
                </a:solidFill>
              </a:rPr>
              <a:t>思考一：</a:t>
            </a:r>
            <a:endParaRPr lang="zh-CN" altLang="en-US" sz="2000" b="1">
              <a:solidFill>
                <a:schemeClr val="tx1"/>
              </a:solidFill>
            </a:endParaRPr>
          </a:p>
          <a:p>
            <a:r>
              <a:rPr lang="en-US" altLang="zh-CN" b="1">
                <a:solidFill>
                  <a:schemeClr val="tx1"/>
                </a:solidFill>
              </a:rPr>
              <a:t>in</a:t>
            </a:r>
            <a:r>
              <a:rPr lang="zh-CN" altLang="en-US" b="1">
                <a:solidFill>
                  <a:schemeClr val="tx1"/>
                </a:solidFill>
              </a:rPr>
              <a:t>条件查询到底会不会使用索引？</a:t>
            </a:r>
            <a:endParaRPr lang="zh-CN" altLang="en-US" b="1">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1465997" y="912436"/>
            <a:ext cx="8889571" cy="467211"/>
          </a:xfrm>
        </p:spPr>
        <p:txBody>
          <a:bodyPr/>
          <a:p>
            <a:pPr algn="l"/>
            <a:r>
              <a:rPr lang="zh-CN" altLang="en-US" b="1">
                <a:solidFill>
                  <a:schemeClr val="tx1"/>
                </a:solidFill>
              </a:rPr>
              <a:t>结论</a:t>
            </a:r>
            <a:endParaRPr lang="zh-CN" altLang="en-US" b="1">
              <a:solidFill>
                <a:schemeClr val="tx1"/>
              </a:solidFill>
            </a:endParaRPr>
          </a:p>
        </p:txBody>
      </p:sp>
      <p:pic>
        <p:nvPicPr>
          <p:cNvPr id="5" name="图片 4"/>
          <p:cNvPicPr>
            <a:picLocks noChangeAspect="1"/>
          </p:cNvPicPr>
          <p:nvPr/>
        </p:nvPicPr>
        <p:blipFill>
          <a:blip r:embed="rId1"/>
          <a:stretch>
            <a:fillRect/>
          </a:stretch>
        </p:blipFill>
        <p:spPr>
          <a:xfrm>
            <a:off x="1137920" y="1468755"/>
            <a:ext cx="9103360" cy="1588770"/>
          </a:xfrm>
          <a:prstGeom prst="rect">
            <a:avLst/>
          </a:prstGeom>
        </p:spPr>
      </p:pic>
      <p:sp>
        <p:nvSpPr>
          <p:cNvPr id="6" name="文本框 5"/>
          <p:cNvSpPr txBox="1"/>
          <p:nvPr/>
        </p:nvSpPr>
        <p:spPr>
          <a:xfrm>
            <a:off x="1587500" y="3428365"/>
            <a:ext cx="7292975" cy="650240"/>
          </a:xfrm>
          <a:prstGeom prst="rect">
            <a:avLst/>
          </a:prstGeom>
          <a:noFill/>
        </p:spPr>
        <p:txBody>
          <a:bodyPr wrap="none" rtlCol="0">
            <a:spAutoFit/>
          </a:bodyPr>
          <a:p>
            <a:pPr algn="l">
              <a:lnSpc>
                <a:spcPct val="130000"/>
              </a:lnSpc>
            </a:pPr>
            <a:r>
              <a:rPr sz="1400" b="1" dirty="0" smtClean="0">
                <a:latin typeface="Arial" panose="020B0604020202020204" pitchFamily="34" charset="0"/>
                <a:ea typeface="微软雅黑" panose="020B0503020204020204" charset="-122"/>
              </a:rPr>
              <a:t>MySQL 的 in 查询在 5.5 以上的版本中存储引擎都是 innodb 的，正常情况下会走索引的</a:t>
            </a:r>
            <a:r>
              <a:rPr lang="zh-CN" sz="1400" b="1" dirty="0" smtClean="0">
                <a:latin typeface="Arial" panose="020B0604020202020204" pitchFamily="34" charset="0"/>
                <a:ea typeface="微软雅黑" panose="020B0503020204020204" charset="-122"/>
              </a:rPr>
              <a:t>。</a:t>
            </a:r>
            <a:endParaRPr lang="zh-CN" sz="1400" b="1" dirty="0" smtClean="0">
              <a:latin typeface="Arial" panose="020B0604020202020204" pitchFamily="34" charset="0"/>
              <a:ea typeface="微软雅黑" panose="020B0503020204020204" charset="-122"/>
            </a:endParaRPr>
          </a:p>
          <a:p>
            <a:pPr algn="l">
              <a:lnSpc>
                <a:spcPct val="130000"/>
              </a:lnSpc>
            </a:pPr>
            <a:endParaRPr lang="zh-CN" sz="1400" b="1" dirty="0" smtClean="0">
              <a:latin typeface="Arial" panose="020B0604020202020204" pitchFamily="34" charset="0"/>
              <a:ea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932597" y="1915736"/>
            <a:ext cx="8889571" cy="467211"/>
          </a:xfrm>
        </p:spPr>
        <p:txBody>
          <a:bodyPr/>
          <a:p>
            <a:r>
              <a:rPr lang="zh-CN" altLang="en-US" sz="2000" b="1">
                <a:solidFill>
                  <a:schemeClr val="tx1"/>
                </a:solidFill>
              </a:rPr>
              <a:t>思考二：</a:t>
            </a:r>
            <a:endParaRPr lang="zh-CN" altLang="en-US" sz="2000" b="1">
              <a:solidFill>
                <a:schemeClr val="tx1"/>
              </a:solidFill>
            </a:endParaRPr>
          </a:p>
          <a:p>
            <a:r>
              <a:rPr lang="en-US" altLang="zh-CN" b="1">
                <a:solidFill>
                  <a:schemeClr val="tx1"/>
                </a:solidFill>
              </a:rPr>
              <a:t>like</a:t>
            </a:r>
            <a:r>
              <a:rPr lang="zh-CN" altLang="en-US" b="1">
                <a:solidFill>
                  <a:schemeClr val="tx1"/>
                </a:solidFill>
              </a:rPr>
              <a:t>全匹配模糊查询</a:t>
            </a:r>
            <a:r>
              <a:rPr lang="zh-CN" altLang="en-US" b="1">
                <a:solidFill>
                  <a:schemeClr val="tx1"/>
                </a:solidFill>
              </a:rPr>
              <a:t>查询一定不会使用索引吗？</a:t>
            </a:r>
            <a:endParaRPr lang="zh-CN" altLang="en-US" b="1">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1465997" y="912436"/>
            <a:ext cx="8889571" cy="467211"/>
          </a:xfrm>
        </p:spPr>
        <p:txBody>
          <a:bodyPr/>
          <a:p>
            <a:pPr algn="l"/>
            <a:r>
              <a:rPr lang="zh-CN" altLang="en-US" b="1">
                <a:solidFill>
                  <a:schemeClr val="tx1"/>
                </a:solidFill>
              </a:rPr>
              <a:t>结论</a:t>
            </a:r>
            <a:endParaRPr lang="zh-CN" altLang="en-US" b="1">
              <a:solidFill>
                <a:schemeClr val="tx1"/>
              </a:solidFill>
            </a:endParaRPr>
          </a:p>
        </p:txBody>
      </p:sp>
      <p:pic>
        <p:nvPicPr>
          <p:cNvPr id="3" name="图片 2"/>
          <p:cNvPicPr>
            <a:picLocks noChangeAspect="1"/>
          </p:cNvPicPr>
          <p:nvPr>
            <p:custDataLst>
              <p:tags r:id="rId1"/>
            </p:custDataLst>
          </p:nvPr>
        </p:nvPicPr>
        <p:blipFill>
          <a:blip r:embed="rId2"/>
          <a:stretch>
            <a:fillRect/>
          </a:stretch>
        </p:blipFill>
        <p:spPr>
          <a:xfrm>
            <a:off x="1653540" y="1379855"/>
            <a:ext cx="8619490" cy="1415415"/>
          </a:xfrm>
          <a:prstGeom prst="rect">
            <a:avLst/>
          </a:prstGeom>
        </p:spPr>
      </p:pic>
      <p:pic>
        <p:nvPicPr>
          <p:cNvPr id="4" name="图片 3"/>
          <p:cNvPicPr>
            <a:picLocks noChangeAspect="1"/>
          </p:cNvPicPr>
          <p:nvPr/>
        </p:nvPicPr>
        <p:blipFill>
          <a:blip r:embed="rId3"/>
          <a:stretch>
            <a:fillRect/>
          </a:stretch>
        </p:blipFill>
        <p:spPr>
          <a:xfrm>
            <a:off x="1653540" y="3027045"/>
            <a:ext cx="8496935" cy="1364615"/>
          </a:xfrm>
          <a:prstGeom prst="rect">
            <a:avLst/>
          </a:prstGeom>
        </p:spPr>
      </p:pic>
      <p:sp>
        <p:nvSpPr>
          <p:cNvPr id="7" name="文本框 6"/>
          <p:cNvSpPr txBox="1"/>
          <p:nvPr/>
        </p:nvSpPr>
        <p:spPr>
          <a:xfrm>
            <a:off x="1717040" y="4622800"/>
            <a:ext cx="6988810" cy="370840"/>
          </a:xfrm>
          <a:prstGeom prst="rect">
            <a:avLst/>
          </a:prstGeom>
          <a:noFill/>
        </p:spPr>
        <p:txBody>
          <a:bodyPr wrap="none" rtlCol="0">
            <a:spAutoFit/>
          </a:bodyPr>
          <a:p>
            <a:pPr>
              <a:lnSpc>
                <a:spcPct val="130000"/>
              </a:lnSpc>
            </a:pPr>
            <a:r>
              <a:rPr lang="zh-CN" altLang="en-US" sz="1400" dirty="0" smtClean="0">
                <a:latin typeface="Arial" panose="020B0604020202020204" pitchFamily="34" charset="0"/>
                <a:ea typeface="微软雅黑" panose="020B0503020204020204" charset="-122"/>
              </a:rPr>
              <a:t>同样是全匹配模糊查询，第二个</a:t>
            </a:r>
            <a:r>
              <a:rPr lang="en-US" altLang="zh-CN" sz="1400" dirty="0" smtClean="0">
                <a:latin typeface="Arial" panose="020B0604020202020204" pitchFamily="34" charset="0"/>
                <a:ea typeface="微软雅黑" panose="020B0503020204020204" charset="-122"/>
              </a:rPr>
              <a:t>sql</a:t>
            </a:r>
            <a:r>
              <a:rPr lang="zh-CN" altLang="en-US" sz="1400" dirty="0" smtClean="0">
                <a:latin typeface="Arial" panose="020B0604020202020204" pitchFamily="34" charset="0"/>
                <a:ea typeface="微软雅黑" panose="020B0503020204020204" charset="-122"/>
              </a:rPr>
              <a:t>使用了索引。原因是利用了利用了覆盖索引的概念。</a:t>
            </a:r>
            <a:endParaRPr lang="en-US" altLang="zh-CN" sz="1400" dirty="0" smtClean="0">
              <a:latin typeface="Arial" panose="020B0604020202020204" pitchFamily="34" charset="0"/>
              <a:ea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932597" y="1915736"/>
            <a:ext cx="8889571" cy="467211"/>
          </a:xfrm>
        </p:spPr>
        <p:txBody>
          <a:bodyPr/>
          <a:p>
            <a:r>
              <a:rPr lang="zh-CN" altLang="en-US" sz="2000" b="1">
                <a:solidFill>
                  <a:schemeClr val="tx1"/>
                </a:solidFill>
              </a:rPr>
              <a:t>思考三：</a:t>
            </a:r>
            <a:endParaRPr lang="zh-CN" altLang="en-US" sz="2000" b="1">
              <a:solidFill>
                <a:schemeClr val="tx1"/>
              </a:solidFill>
            </a:endParaRPr>
          </a:p>
          <a:p>
            <a:r>
              <a:rPr lang="zh-CN" altLang="en-US" b="1">
                <a:solidFill>
                  <a:schemeClr val="tx1"/>
                </a:solidFill>
              </a:rPr>
              <a:t>组合索引没有使用头部字段会使用索引吗？</a:t>
            </a:r>
            <a:endParaRPr lang="zh-CN" altLang="en-US" b="1">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1465997" y="912436"/>
            <a:ext cx="8889571" cy="467211"/>
          </a:xfrm>
        </p:spPr>
        <p:txBody>
          <a:bodyPr/>
          <a:p>
            <a:pPr algn="l"/>
            <a:r>
              <a:rPr lang="zh-CN" altLang="en-US" b="1">
                <a:solidFill>
                  <a:schemeClr val="tx1"/>
                </a:solidFill>
              </a:rPr>
              <a:t>结论</a:t>
            </a:r>
            <a:endParaRPr lang="zh-CN" altLang="en-US" b="1">
              <a:solidFill>
                <a:schemeClr val="tx1"/>
              </a:solidFill>
            </a:endParaRPr>
          </a:p>
        </p:txBody>
      </p:sp>
      <p:sp>
        <p:nvSpPr>
          <p:cNvPr id="7" name="文本框 6"/>
          <p:cNvSpPr txBox="1"/>
          <p:nvPr/>
        </p:nvSpPr>
        <p:spPr>
          <a:xfrm>
            <a:off x="1717040" y="4622800"/>
            <a:ext cx="8352790" cy="929640"/>
          </a:xfrm>
          <a:prstGeom prst="rect">
            <a:avLst/>
          </a:prstGeom>
          <a:noFill/>
        </p:spPr>
        <p:txBody>
          <a:bodyPr wrap="none" rtlCol="0">
            <a:spAutoFit/>
          </a:bodyPr>
          <a:p>
            <a:pPr>
              <a:lnSpc>
                <a:spcPct val="130000"/>
              </a:lnSpc>
            </a:pPr>
            <a:r>
              <a:rPr lang="zh-CN" altLang="en-US" sz="1400" dirty="0" smtClean="0">
                <a:latin typeface="Arial" panose="020B0604020202020204" pitchFamily="34" charset="0"/>
                <a:ea typeface="微软雅黑" panose="020B0503020204020204" charset="-122"/>
              </a:rPr>
              <a:t>发现第二个查询中，查询条件中明明不包含组合索引的首字段，但是使用了索引。</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这是由于查询优化器发现该语句满足覆盖索引的概念，查询条件和返回结果都包含在</a:t>
            </a:r>
            <a:r>
              <a:rPr lang="en-US" altLang="zh-CN" sz="1400" dirty="0" smtClean="0">
                <a:latin typeface="Arial" panose="020B0604020202020204" pitchFamily="34" charset="0"/>
                <a:ea typeface="微软雅黑" panose="020B0503020204020204" charset="-122"/>
              </a:rPr>
              <a:t>index1</a:t>
            </a:r>
            <a:r>
              <a:rPr lang="zh-CN" altLang="en-US" sz="1400" dirty="0" smtClean="0">
                <a:latin typeface="Arial" panose="020B0604020202020204" pitchFamily="34" charset="0"/>
                <a:ea typeface="微软雅黑" panose="020B0503020204020204" charset="-122"/>
              </a:rPr>
              <a:t>这个索引中，</a:t>
            </a: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所以对索引</a:t>
            </a:r>
            <a:r>
              <a:rPr lang="en-US" altLang="zh-CN" sz="1400" dirty="0" smtClean="0">
                <a:latin typeface="Arial" panose="020B0604020202020204" pitchFamily="34" charset="0"/>
                <a:ea typeface="微软雅黑" panose="020B0503020204020204" charset="-122"/>
              </a:rPr>
              <a:t>index1</a:t>
            </a:r>
            <a:r>
              <a:rPr lang="zh-CN" altLang="en-US" sz="1400" dirty="0" smtClean="0">
                <a:latin typeface="Arial" panose="020B0604020202020204" pitchFamily="34" charset="0"/>
                <a:ea typeface="微软雅黑" panose="020B0503020204020204" charset="-122"/>
              </a:rPr>
              <a:t>进行了全值的</a:t>
            </a:r>
            <a:r>
              <a:rPr lang="en-US" altLang="zh-CN" sz="1400" dirty="0" smtClean="0">
                <a:latin typeface="Arial" panose="020B0604020202020204" pitchFamily="34" charset="0"/>
                <a:ea typeface="微软雅黑" panose="020B0503020204020204" charset="-122"/>
              </a:rPr>
              <a:t>where</a:t>
            </a:r>
            <a:r>
              <a:rPr lang="zh-CN" altLang="en-US" sz="1400" dirty="0" smtClean="0">
                <a:latin typeface="Arial" panose="020B0604020202020204" pitchFamily="34" charset="0"/>
                <a:ea typeface="微软雅黑" panose="020B0503020204020204" charset="-122"/>
              </a:rPr>
              <a:t>条件判断。</a:t>
            </a:r>
            <a:endParaRPr lang="zh-CN" altLang="en-US" sz="1400" dirty="0" smtClean="0">
              <a:latin typeface="Arial" panose="020B0604020202020204" pitchFamily="34" charset="0"/>
              <a:ea typeface="微软雅黑" panose="020B0503020204020204" charset="-122"/>
            </a:endParaRPr>
          </a:p>
        </p:txBody>
      </p:sp>
      <p:pic>
        <p:nvPicPr>
          <p:cNvPr id="6" name="图片 5"/>
          <p:cNvPicPr>
            <a:picLocks noChangeAspect="1"/>
          </p:cNvPicPr>
          <p:nvPr/>
        </p:nvPicPr>
        <p:blipFill>
          <a:blip r:embed="rId1"/>
          <a:stretch>
            <a:fillRect/>
          </a:stretch>
        </p:blipFill>
        <p:spPr>
          <a:xfrm>
            <a:off x="1574800" y="1480820"/>
            <a:ext cx="8340090" cy="1461135"/>
          </a:xfrm>
          <a:prstGeom prst="rect">
            <a:avLst/>
          </a:prstGeom>
        </p:spPr>
      </p:pic>
      <p:pic>
        <p:nvPicPr>
          <p:cNvPr id="8" name="图片 7"/>
          <p:cNvPicPr>
            <a:picLocks noChangeAspect="1"/>
          </p:cNvPicPr>
          <p:nvPr/>
        </p:nvPicPr>
        <p:blipFill>
          <a:blip r:embed="rId2"/>
          <a:stretch>
            <a:fillRect/>
          </a:stretch>
        </p:blipFill>
        <p:spPr>
          <a:xfrm>
            <a:off x="1574800" y="3293110"/>
            <a:ext cx="7828280" cy="11480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zh-CN" altLang="en-US" sz="1800" b="1" dirty="0">
                <a:solidFill>
                  <a:schemeClr val="tx1"/>
                </a:solidFill>
                <a:effectLst/>
                <a:latin typeface="微软雅黑" panose="020B0503020204020204" charset="-122"/>
                <a:ea typeface="微软雅黑" panose="020B0503020204020204" charset="-122"/>
              </a:rPr>
              <a:t>六、执行计划</a:t>
            </a:r>
            <a:endParaRPr lang="zh-CN" altLang="en-US" sz="1800" b="1" dirty="0">
              <a:solidFill>
                <a:schemeClr val="tx1"/>
              </a:solidFill>
              <a:effectLst/>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741045" y="1680210"/>
            <a:ext cx="11330940" cy="718820"/>
          </a:xfrm>
          <a:prstGeom prst="rect">
            <a:avLst/>
          </a:prstGeom>
        </p:spPr>
      </p:pic>
      <p:pic>
        <p:nvPicPr>
          <p:cNvPr id="5" name="图片 4"/>
          <p:cNvPicPr>
            <a:picLocks noChangeAspect="1"/>
          </p:cNvPicPr>
          <p:nvPr/>
        </p:nvPicPr>
        <p:blipFill>
          <a:blip r:embed="rId2"/>
          <a:stretch>
            <a:fillRect/>
          </a:stretch>
        </p:blipFill>
        <p:spPr>
          <a:xfrm>
            <a:off x="741045" y="808355"/>
            <a:ext cx="10277475" cy="752475"/>
          </a:xfrm>
          <a:prstGeom prst="rect">
            <a:avLst/>
          </a:prstGeom>
        </p:spPr>
      </p:pic>
      <p:pic>
        <p:nvPicPr>
          <p:cNvPr id="6" name="图片 5" descr="621105047030"/>
          <p:cNvPicPr>
            <a:picLocks noChangeAspect="1"/>
          </p:cNvPicPr>
          <p:nvPr/>
        </p:nvPicPr>
        <p:blipFill>
          <a:blip r:embed="rId3"/>
          <a:stretch>
            <a:fillRect/>
          </a:stretch>
        </p:blipFill>
        <p:spPr>
          <a:xfrm>
            <a:off x="1115695" y="2534285"/>
            <a:ext cx="6637020" cy="43230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6740" y="393700"/>
            <a:ext cx="11018520" cy="639445"/>
          </a:xfrm>
        </p:spPr>
        <p:txBody>
          <a:bodyPr>
            <a:normAutofit/>
            <a:scene3d>
              <a:camera prst="orthographicFront"/>
              <a:lightRig rig="soft" dir="t">
                <a:rot lat="0" lon="0" rev="15600000"/>
              </a:lightRig>
            </a:scene3d>
            <a:sp3d extrusionH="57150" prstMaterial="softEdge">
              <a:bevelT w="25400" h="38100"/>
            </a:sp3d>
          </a:bodyPr>
          <a:lstStyle/>
          <a:p>
            <a:r>
              <a:rPr lang="zh-CN" altLang="en-GB" sz="2000" b="1" dirty="0">
                <a:solidFill>
                  <a:schemeClr val="tx1"/>
                </a:solidFill>
                <a:effectLst/>
                <a:latin typeface="微软雅黑" panose="020B0503020204020204" charset="-122"/>
                <a:ea typeface="微软雅黑" panose="020B0503020204020204" charset="-122"/>
              </a:rPr>
              <a:t>一</a:t>
            </a:r>
            <a:r>
              <a:rPr lang="zh-CN" altLang="en-GB" sz="2000" b="1" dirty="0" smtClean="0">
                <a:solidFill>
                  <a:schemeClr val="tx1"/>
                </a:solidFill>
                <a:effectLst/>
                <a:latin typeface="微软雅黑" panose="020B0503020204020204" charset="-122"/>
                <a:ea typeface="微软雅黑" panose="020B0503020204020204" charset="-122"/>
              </a:rPr>
              <a:t>、什么是索引？</a:t>
            </a:r>
            <a:endParaRPr lang="en-GB" altLang="zh-CN" sz="1800" b="1" dirty="0">
              <a:solidFill>
                <a:schemeClr val="accent4"/>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3" name="文本框 2"/>
          <p:cNvSpPr txBox="1"/>
          <p:nvPr/>
        </p:nvSpPr>
        <p:spPr>
          <a:xfrm>
            <a:off x="881380" y="1163955"/>
            <a:ext cx="8430895" cy="4892675"/>
          </a:xfrm>
          <a:prstGeom prst="rect">
            <a:avLst/>
          </a:prstGeom>
          <a:noFill/>
        </p:spPr>
        <p:txBody>
          <a:bodyPr wrap="square" rtlCol="0">
            <a:spAutoFit/>
          </a:bodyPr>
          <a:lstStyle/>
          <a:p>
            <a:pPr>
              <a:lnSpc>
                <a:spcPct val="130000"/>
              </a:lnSpc>
            </a:pPr>
            <a:r>
              <a:rPr lang="zh-CN" altLang="en-US" sz="2000" b="1" dirty="0" smtClean="0">
                <a:solidFill>
                  <a:schemeClr val="tx1"/>
                </a:solidFill>
                <a:latin typeface="Arial" panose="020B0604020202020204" pitchFamily="34" charset="0"/>
                <a:ea typeface="微软雅黑" panose="020B0503020204020204" charset="-122"/>
              </a:rPr>
              <a:t>MySQL官方对索引的定义为：</a:t>
            </a:r>
            <a:endParaRPr lang="zh-CN" altLang="en-US" sz="2000" b="1" dirty="0" smtClean="0">
              <a:solidFill>
                <a:schemeClr val="tx1"/>
              </a:solidFill>
              <a:latin typeface="Arial" panose="020B0604020202020204" pitchFamily="34" charset="0"/>
              <a:ea typeface="微软雅黑" panose="020B0503020204020204" charset="-122"/>
            </a:endParaRPr>
          </a:p>
          <a:p>
            <a:pPr>
              <a:lnSpc>
                <a:spcPct val="130000"/>
              </a:lnSpc>
            </a:pPr>
            <a:r>
              <a:rPr lang="zh-CN" altLang="en-US" sz="2000" b="1" dirty="0" smtClean="0">
                <a:solidFill>
                  <a:schemeClr val="tx1"/>
                </a:solidFill>
                <a:latin typeface="Arial" panose="020B0604020202020204" pitchFamily="34" charset="0"/>
                <a:ea typeface="微软雅黑" panose="020B0503020204020204" charset="-122"/>
              </a:rPr>
              <a:t>索引（Index）是帮助MySQL高效获取数据和排序的数据结构。</a:t>
            </a:r>
            <a:endParaRPr lang="zh-CN" altLang="en-US" sz="2000" b="1" dirty="0" smtClean="0">
              <a:solidFill>
                <a:schemeClr val="tx1"/>
              </a:solidFill>
              <a:latin typeface="Arial" panose="020B0604020202020204" pitchFamily="34" charset="0"/>
              <a:ea typeface="微软雅黑" panose="020B0503020204020204" charset="-122"/>
            </a:endParaRPr>
          </a:p>
          <a:p>
            <a:pPr>
              <a:lnSpc>
                <a:spcPct val="130000"/>
              </a:lnSpc>
            </a:pPr>
            <a:endParaRPr lang="zh-CN" altLang="en-US" sz="2000" b="1" dirty="0" smtClean="0">
              <a:solidFill>
                <a:schemeClr val="tx1"/>
              </a:solidFill>
              <a:latin typeface="Arial" panose="020B0604020202020204" pitchFamily="34" charset="0"/>
              <a:ea typeface="微软雅黑" panose="020B0503020204020204" charset="-122"/>
            </a:endParaRPr>
          </a:p>
          <a:p>
            <a:pPr>
              <a:lnSpc>
                <a:spcPct val="130000"/>
              </a:lnSpc>
            </a:pPr>
            <a:r>
              <a:rPr lang="zh-CN" altLang="en-US" sz="2000" dirty="0" smtClean="0">
                <a:solidFill>
                  <a:schemeClr val="tx1"/>
                </a:solidFill>
                <a:latin typeface="Arial" panose="020B0604020202020204" pitchFamily="34" charset="0"/>
                <a:ea typeface="微软雅黑" panose="020B0503020204020204" charset="-122"/>
              </a:rPr>
              <a:t>更通俗的说，数据库索引好比是</a:t>
            </a:r>
            <a:r>
              <a:rPr lang="zh-CN" altLang="en-US" sz="2000" b="1" dirty="0" smtClean="0">
                <a:solidFill>
                  <a:schemeClr val="tx1"/>
                </a:solidFill>
                <a:latin typeface="Arial" panose="020B0604020202020204" pitchFamily="34" charset="0"/>
                <a:ea typeface="微软雅黑" panose="020B0503020204020204" charset="-122"/>
              </a:rPr>
              <a:t>一本书前面的目录，能加快数据库的查询速度。</a:t>
            </a:r>
            <a:endParaRPr lang="zh-CN" altLang="en-US" sz="2000" b="1" dirty="0" smtClean="0">
              <a:solidFill>
                <a:schemeClr val="tx1"/>
              </a:solidFill>
              <a:latin typeface="Arial" panose="020B0604020202020204" pitchFamily="34" charset="0"/>
              <a:ea typeface="微软雅黑" panose="020B0503020204020204" charset="-122"/>
            </a:endParaRPr>
          </a:p>
          <a:p>
            <a:pPr>
              <a:lnSpc>
                <a:spcPct val="130000"/>
              </a:lnSpc>
            </a:pPr>
            <a:endParaRPr lang="zh-CN" altLang="en-US" sz="2000" b="1" dirty="0" smtClean="0">
              <a:solidFill>
                <a:schemeClr val="tx1"/>
              </a:solidFill>
              <a:latin typeface="Arial" panose="020B0604020202020204" pitchFamily="34" charset="0"/>
              <a:ea typeface="微软雅黑" panose="020B0503020204020204" charset="-122"/>
            </a:endParaRPr>
          </a:p>
          <a:p>
            <a:pPr>
              <a:lnSpc>
                <a:spcPct val="130000"/>
              </a:lnSpc>
            </a:pPr>
            <a:r>
              <a:rPr lang="zh-CN" altLang="en-US" sz="2000" dirty="0" smtClean="0">
                <a:solidFill>
                  <a:schemeClr val="tx1"/>
                </a:solidFill>
                <a:latin typeface="Arial" panose="020B0604020202020204" pitchFamily="34" charset="0"/>
                <a:ea typeface="微软雅黑" panose="020B0503020204020204" charset="-122"/>
              </a:rPr>
              <a:t>•索引是以文件的形式存储，DBMS 将一张表的所有所有保存在同一个索引文件中，需要占用磁盘空间，如果有大量索引，可能比数据文件更快达到最大的文件尺寸。</a:t>
            </a:r>
            <a:endParaRPr lang="zh-CN" altLang="en-US" sz="2000" dirty="0" smtClean="0">
              <a:solidFill>
                <a:schemeClr val="tx1"/>
              </a:solidFill>
              <a:latin typeface="Arial" panose="020B0604020202020204" pitchFamily="34" charset="0"/>
              <a:ea typeface="微软雅黑" panose="020B0503020204020204" charset="-122"/>
            </a:endParaRPr>
          </a:p>
          <a:p>
            <a:pPr>
              <a:lnSpc>
                <a:spcPct val="130000"/>
              </a:lnSpc>
            </a:pPr>
            <a:r>
              <a:rPr lang="zh-CN" altLang="en-US" sz="2000" dirty="0" smtClean="0">
                <a:solidFill>
                  <a:schemeClr val="tx1"/>
                </a:solidFill>
                <a:latin typeface="Arial" panose="020B0604020202020204" pitchFamily="34" charset="0"/>
                <a:ea typeface="微软雅黑" panose="020B0503020204020204" charset="-122"/>
              </a:rPr>
              <a:t>•索引提高查询速度的同时，会降低更新表的速度。更新表中索引列上的数据时，索引会被自动更新，确保索引树与表中的内容完全保持一致，因此索引越多，则更新时长更长。</a:t>
            </a:r>
            <a:endParaRPr lang="zh-CN" altLang="en-US" sz="2000" b="1" dirty="0" smtClean="0">
              <a:solidFill>
                <a:schemeClr val="tx1"/>
              </a:solidFill>
              <a:latin typeface="Arial" panose="020B0604020202020204" pitchFamily="34" charset="0"/>
              <a:ea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1651000" y="355600"/>
            <a:ext cx="9107805" cy="499745"/>
          </a:xfrm>
        </p:spPr>
        <p:txBody>
          <a:bodyPr>
            <a:scene3d>
              <a:camera prst="orthographicFront"/>
              <a:lightRig rig="soft" dir="t">
                <a:rot lat="0" lon="0" rev="15600000"/>
              </a:lightRig>
            </a:scene3d>
            <a:sp3d extrusionH="57150" prstMaterial="softEdge">
              <a:bevelT w="25400" h="38100"/>
            </a:sp3d>
          </a:bodyPr>
          <a:lstStyle/>
          <a:p>
            <a:pPr algn="l"/>
            <a:r>
              <a:rPr lang="zh-CN" altLang="en-US" sz="1800" b="1" dirty="0">
                <a:solidFill>
                  <a:schemeClr val="tx1"/>
                </a:solidFill>
                <a:effectLst/>
                <a:latin typeface="微软雅黑" panose="020B0503020204020204" charset="-122"/>
                <a:ea typeface="微软雅黑" panose="020B0503020204020204" charset="-122"/>
              </a:rPr>
              <a:t>执行技术关键字段说明</a:t>
            </a:r>
            <a:endParaRPr lang="zh-CN" altLang="en-US" sz="1800" b="1" dirty="0">
              <a:solidFill>
                <a:schemeClr val="tx1"/>
              </a:solidFill>
              <a:effectLst/>
              <a:latin typeface="微软雅黑" panose="020B0503020204020204" charset="-122"/>
              <a:ea typeface="微软雅黑" panose="020B0503020204020204" charset="-122"/>
            </a:endParaRPr>
          </a:p>
        </p:txBody>
      </p:sp>
      <p:sp>
        <p:nvSpPr>
          <p:cNvPr id="6" name="文本框 5"/>
          <p:cNvSpPr txBox="1"/>
          <p:nvPr/>
        </p:nvSpPr>
        <p:spPr>
          <a:xfrm>
            <a:off x="1651000" y="954405"/>
            <a:ext cx="8711565" cy="1569720"/>
          </a:xfrm>
          <a:prstGeom prst="rect">
            <a:avLst/>
          </a:prstGeom>
          <a:noFill/>
        </p:spPr>
        <p:txBody>
          <a:bodyPr wrap="square" rtlCol="0" anchor="t">
            <a:spAutoFit/>
          </a:bodyPr>
          <a:p>
            <a:pPr>
              <a:lnSpc>
                <a:spcPct val="130000"/>
              </a:lnSpc>
            </a:pPr>
            <a:r>
              <a:rPr lang="zh-CN" altLang="en-US" sz="2400" b="1" dirty="0" smtClean="0">
                <a:latin typeface="Arial" panose="020B0604020202020204" pitchFamily="34" charset="0"/>
                <a:ea typeface="微软雅黑" panose="020B0503020204020204" charset="-122"/>
              </a:rPr>
              <a:t>id</a:t>
            </a:r>
            <a:endParaRPr lang="zh-CN" altLang="en-US" sz="2400" b="1" dirty="0" smtClean="0">
              <a:latin typeface="Arial" panose="020B0604020202020204" pitchFamily="34" charset="0"/>
              <a:ea typeface="微软雅黑" panose="020B0503020204020204" charset="-122"/>
            </a:endParaRPr>
          </a:p>
          <a:p>
            <a:pPr>
              <a:lnSpc>
                <a:spcPct val="130000"/>
              </a:lnSpc>
            </a:pPr>
            <a:r>
              <a:rPr lang="zh-CN" altLang="en-US" dirty="0" smtClean="0">
                <a:latin typeface="Arial" panose="020B0604020202020204" pitchFamily="34" charset="0"/>
                <a:ea typeface="微软雅黑" panose="020B0503020204020204" charset="-122"/>
              </a:rPr>
              <a:t>表示查询中执行select子句或者操作表的顺序，</a:t>
            </a:r>
            <a:r>
              <a:rPr lang="zh-CN" altLang="en-US" b="1" dirty="0" smtClean="0">
                <a:solidFill>
                  <a:srgbClr val="FF0000"/>
                </a:solidFill>
                <a:latin typeface="Arial" panose="020B0604020202020204" pitchFamily="34" charset="0"/>
                <a:ea typeface="微软雅黑" panose="020B0503020204020204" charset="-122"/>
              </a:rPr>
              <a:t>id的值越大，代表优先级越高，越先执行。</a:t>
            </a:r>
            <a:endParaRPr lang="zh-CN" altLang="en-US" b="1" dirty="0" smtClean="0">
              <a:solidFill>
                <a:srgbClr val="FF0000"/>
              </a:solidFill>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p:txBody>
      </p:sp>
      <p:pic>
        <p:nvPicPr>
          <p:cNvPr id="7" name="图片 6"/>
          <p:cNvPicPr>
            <a:picLocks noChangeAspect="1"/>
          </p:cNvPicPr>
          <p:nvPr>
            <p:custDataLst>
              <p:tags r:id="rId1"/>
            </p:custDataLst>
          </p:nvPr>
        </p:nvPicPr>
        <p:blipFill>
          <a:blip r:embed="rId2"/>
          <a:stretch>
            <a:fillRect/>
          </a:stretch>
        </p:blipFill>
        <p:spPr>
          <a:xfrm>
            <a:off x="1356360" y="2407285"/>
            <a:ext cx="10019030" cy="2044065"/>
          </a:xfrm>
          <a:prstGeom prst="rect">
            <a:avLst/>
          </a:prstGeom>
        </p:spPr>
      </p:pic>
      <p:sp>
        <p:nvSpPr>
          <p:cNvPr id="8" name="文本框 7"/>
          <p:cNvSpPr txBox="1"/>
          <p:nvPr/>
        </p:nvSpPr>
        <p:spPr>
          <a:xfrm>
            <a:off x="1911350" y="4451350"/>
            <a:ext cx="8618220" cy="2009775"/>
          </a:xfrm>
          <a:prstGeom prst="rect">
            <a:avLst/>
          </a:prstGeom>
          <a:noFill/>
        </p:spPr>
        <p:txBody>
          <a:bodyPr wrap="square" rtlCol="0" anchor="t">
            <a:spAutoFit/>
          </a:bodyPr>
          <a:p>
            <a:pPr>
              <a:lnSpc>
                <a:spcPct val="130000"/>
              </a:lnSpc>
            </a:pPr>
            <a:r>
              <a:rPr lang="zh-CN" altLang="en-US" sz="2400" dirty="0" smtClean="0">
                <a:latin typeface="Arial" panose="020B0604020202020204" pitchFamily="34" charset="0"/>
                <a:ea typeface="微软雅黑" panose="020B0503020204020204" charset="-122"/>
              </a:rPr>
              <a:t>id都相同，可以理解成这三个表为一组，具有同样的优先级，执行顺序由上而下，具体顺序由优化器决定。</a:t>
            </a:r>
            <a:endParaRPr lang="zh-CN" altLang="en-US" sz="2400" dirty="0" smtClean="0">
              <a:latin typeface="Arial" panose="020B0604020202020204" pitchFamily="34" charset="0"/>
              <a:ea typeface="微软雅黑" panose="020B0503020204020204" charset="-122"/>
            </a:endParaRPr>
          </a:p>
          <a:p>
            <a:pPr>
              <a:lnSpc>
                <a:spcPct val="130000"/>
              </a:lnSpc>
            </a:pPr>
            <a:endParaRPr lang="zh-CN" altLang="en-US" sz="2400" dirty="0" smtClean="0">
              <a:latin typeface="Arial" panose="020B0604020202020204" pitchFamily="34" charset="0"/>
              <a:ea typeface="微软雅黑" panose="020B0503020204020204" charset="-122"/>
            </a:endParaRPr>
          </a:p>
          <a:p>
            <a:pPr>
              <a:lnSpc>
                <a:spcPct val="130000"/>
              </a:lnSpc>
            </a:pPr>
            <a:r>
              <a:rPr lang="en-US" altLang="zh-CN" sz="2400" dirty="0" smtClean="0">
                <a:latin typeface="Arial" panose="020B0604020202020204" pitchFamily="34" charset="0"/>
                <a:ea typeface="微软雅黑" panose="020B0503020204020204" charset="-122"/>
              </a:rPr>
              <a:t>id</a:t>
            </a:r>
            <a:r>
              <a:rPr lang="zh-CN" altLang="en-US" sz="2400" dirty="0" smtClean="0">
                <a:latin typeface="Arial" panose="020B0604020202020204" pitchFamily="34" charset="0"/>
                <a:ea typeface="微软雅黑" panose="020B0503020204020204" charset="-122"/>
              </a:rPr>
              <a:t>不同id值越大优先级越高，越先被执行 。</a:t>
            </a:r>
            <a:endParaRPr lang="zh-CN" altLang="en-US" sz="2400" dirty="0" smtClean="0">
              <a:latin typeface="Arial" panose="020B0604020202020204" pitchFamily="34" charset="0"/>
              <a:ea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zh-CN" altLang="en-US" sz="1800" b="1" dirty="0">
                <a:solidFill>
                  <a:schemeClr val="tx1"/>
                </a:solidFill>
                <a:effectLst/>
                <a:latin typeface="微软雅黑" panose="020B0503020204020204" charset="-122"/>
                <a:ea typeface="微软雅黑" panose="020B0503020204020204" charset="-122"/>
              </a:rPr>
              <a:t>执行技术关键字段说明</a:t>
            </a:r>
            <a:endParaRPr lang="zh-CN" altLang="en-US" sz="1800" b="1" dirty="0">
              <a:solidFill>
                <a:schemeClr val="tx1"/>
              </a:solidFill>
              <a:effectLst/>
              <a:latin typeface="微软雅黑" panose="020B0503020204020204" charset="-122"/>
              <a:ea typeface="微软雅黑" panose="020B0503020204020204" charset="-122"/>
            </a:endParaRPr>
          </a:p>
        </p:txBody>
      </p:sp>
      <p:sp>
        <p:nvSpPr>
          <p:cNvPr id="7" name="文本框 6"/>
          <p:cNvSpPr txBox="1"/>
          <p:nvPr/>
        </p:nvSpPr>
        <p:spPr>
          <a:xfrm>
            <a:off x="1006475" y="1056640"/>
            <a:ext cx="9237980" cy="5367020"/>
          </a:xfrm>
          <a:prstGeom prst="rect">
            <a:avLst/>
          </a:prstGeom>
          <a:noFill/>
        </p:spPr>
        <p:txBody>
          <a:bodyPr wrap="square" rtlCol="0">
            <a:spAutoFit/>
          </a:bodyPr>
          <a:p>
            <a:pPr>
              <a:lnSpc>
                <a:spcPct val="130000"/>
              </a:lnSpc>
            </a:pPr>
            <a:r>
              <a:rPr lang="en-US" altLang="zh-CN" sz="2000" b="1" dirty="0" smtClean="0">
                <a:latin typeface="Arial" panose="020B0604020202020204" pitchFamily="34" charset="0"/>
                <a:ea typeface="微软雅黑" panose="020B0503020204020204" charset="-122"/>
                <a:sym typeface="+mn-ea"/>
              </a:rPr>
              <a:t>type</a:t>
            </a:r>
            <a:endParaRPr lang="en-US" altLang="zh-CN" sz="2000" b="1"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显示的是单位查询的连接类型或者理解为访问类型，访问性能一次从好到差：</a:t>
            </a:r>
            <a:endParaRPr lang="zh-CN" altLang="en-US" sz="1400"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system</a:t>
            </a:r>
            <a:endParaRPr lang="en-US" altLang="zh-CN"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const</a:t>
            </a:r>
            <a:endParaRPr lang="en-US" altLang="zh-CN"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eq_ref</a:t>
            </a:r>
            <a:endParaRPr lang="en-US" altLang="zh-CN"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ref</a:t>
            </a:r>
            <a:endParaRPr lang="en-US" altLang="zh-CN"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fulltext</a:t>
            </a:r>
            <a:endParaRPr lang="en-US" altLang="zh-CN"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ref_or_null</a:t>
            </a:r>
            <a:endParaRPr lang="en-US" altLang="zh-CN"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unique_subquery</a:t>
            </a:r>
            <a:endParaRPr lang="en-US" altLang="zh-CN"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index_subquery</a:t>
            </a:r>
            <a:endParaRPr lang="en-US" altLang="zh-CN"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range</a:t>
            </a:r>
            <a:endParaRPr lang="en-US" altLang="zh-CN"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index_merge</a:t>
            </a:r>
            <a:endParaRPr lang="en-US" altLang="zh-CN"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index</a:t>
            </a:r>
            <a:endParaRPr lang="en-US" altLang="zh-CN"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ALL</a:t>
            </a:r>
            <a:endParaRPr lang="zh-CN" altLang="en-US"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  </a:t>
            </a:r>
            <a:endParaRPr lang="en-US" altLang="zh-CN" sz="1400" dirty="0" smtClean="0">
              <a:latin typeface="Arial" panose="020B0604020202020204" pitchFamily="34" charset="0"/>
              <a:ea typeface="微软雅黑" panose="020B0503020204020204" charset="-122"/>
            </a:endParaRPr>
          </a:p>
        </p:txBody>
      </p:sp>
      <p:sp>
        <p:nvSpPr>
          <p:cNvPr id="8" name="下箭头 7"/>
          <p:cNvSpPr/>
          <p:nvPr/>
        </p:nvSpPr>
        <p:spPr>
          <a:xfrm>
            <a:off x="4600575" y="1917065"/>
            <a:ext cx="536575" cy="3950335"/>
          </a:xfrm>
          <a:prstGeom prst="downArrow">
            <a:avLst>
              <a:gd name="adj1" fmla="val 50000"/>
              <a:gd name="adj2" fmla="val 848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5346700" y="2821940"/>
            <a:ext cx="2011680" cy="570865"/>
          </a:xfrm>
          <a:prstGeom prst="rect">
            <a:avLst/>
          </a:prstGeom>
          <a:noFill/>
        </p:spPr>
        <p:txBody>
          <a:bodyPr wrap="none" rtlCol="0">
            <a:spAutoFit/>
          </a:bodyPr>
          <a:p>
            <a:pPr>
              <a:lnSpc>
                <a:spcPct val="130000"/>
              </a:lnSpc>
            </a:pPr>
            <a:r>
              <a:rPr lang="zh-CN" altLang="en-US" sz="2400" b="1" dirty="0" smtClean="0">
                <a:solidFill>
                  <a:schemeClr val="accent5"/>
                </a:solidFill>
                <a:latin typeface="Arial" panose="020B0604020202020204" pitchFamily="34" charset="0"/>
                <a:ea typeface="微软雅黑" panose="020B0503020204020204" charset="-122"/>
              </a:rPr>
              <a:t>性能由好到差</a:t>
            </a:r>
            <a:endParaRPr lang="zh-CN" altLang="en-US" sz="2400" b="1" dirty="0" smtClean="0">
              <a:solidFill>
                <a:schemeClr val="accent5"/>
              </a:solidFill>
              <a:latin typeface="Arial" panose="020B0604020202020204" pitchFamily="34" charset="0"/>
              <a:ea typeface="微软雅黑" panose="020B0503020204020204" charset="-122"/>
            </a:endParaRPr>
          </a:p>
        </p:txBody>
      </p:sp>
      <p:sp>
        <p:nvSpPr>
          <p:cNvPr id="10" name="文本框 9"/>
          <p:cNvSpPr txBox="1"/>
          <p:nvPr/>
        </p:nvSpPr>
        <p:spPr>
          <a:xfrm>
            <a:off x="5562600" y="4657725"/>
            <a:ext cx="4856480" cy="1209675"/>
          </a:xfrm>
          <a:prstGeom prst="rect">
            <a:avLst/>
          </a:prstGeom>
          <a:noFill/>
        </p:spPr>
        <p:txBody>
          <a:bodyPr wrap="none" rtlCol="0">
            <a:spAutoFit/>
          </a:bodyPr>
          <a:p>
            <a:pPr>
              <a:lnSpc>
                <a:spcPct val="130000"/>
              </a:lnSpc>
            </a:pPr>
            <a:r>
              <a:rPr lang="zh-CN" altLang="en-US" sz="1400" b="1" dirty="0" smtClean="0">
                <a:solidFill>
                  <a:srgbClr val="FF0000"/>
                </a:solidFill>
                <a:latin typeface="Arial" panose="020B0604020202020204" pitchFamily="34" charset="0"/>
                <a:ea typeface="微软雅黑" panose="020B0503020204020204" charset="-122"/>
              </a:rPr>
              <a:t>注意事项：</a:t>
            </a:r>
            <a:endParaRPr lang="zh-CN" altLang="en-US" sz="1400" b="1" dirty="0" smtClean="0">
              <a:solidFill>
                <a:srgbClr val="FF0000"/>
              </a:solidFill>
              <a:latin typeface="Arial" panose="020B0604020202020204" pitchFamily="34" charset="0"/>
              <a:ea typeface="微软雅黑" panose="020B0503020204020204" charset="-122"/>
            </a:endParaRPr>
          </a:p>
          <a:p>
            <a:pPr marL="285750" indent="-285750">
              <a:lnSpc>
                <a:spcPct val="130000"/>
              </a:lnSpc>
              <a:buFont typeface="Wingdings" panose="05000000000000000000" charset="0"/>
              <a:buChar char="Ø"/>
            </a:pPr>
            <a:r>
              <a:rPr lang="zh-CN" altLang="en-US" sz="1400" dirty="0" smtClean="0">
                <a:latin typeface="Arial" panose="020B0604020202020204" pitchFamily="34" charset="0"/>
                <a:ea typeface="微软雅黑" panose="020B0503020204020204" charset="-122"/>
              </a:rPr>
              <a:t>除了</a:t>
            </a:r>
            <a:r>
              <a:rPr lang="en-US" altLang="zh-CN" sz="1400" dirty="0" smtClean="0">
                <a:latin typeface="Arial" panose="020B0604020202020204" pitchFamily="34" charset="0"/>
                <a:ea typeface="微软雅黑" panose="020B0503020204020204" charset="-122"/>
              </a:rPr>
              <a:t>all</a:t>
            </a:r>
            <a:r>
              <a:rPr lang="zh-CN" altLang="en-US" sz="1400" dirty="0" smtClean="0">
                <a:latin typeface="Arial" panose="020B0604020202020204" pitchFamily="34" charset="0"/>
                <a:ea typeface="微软雅黑" panose="020B0503020204020204" charset="-122"/>
              </a:rPr>
              <a:t>之外，其他的</a:t>
            </a:r>
            <a:r>
              <a:rPr lang="en-US" altLang="zh-CN" sz="1400" dirty="0" smtClean="0">
                <a:latin typeface="Arial" panose="020B0604020202020204" pitchFamily="34" charset="0"/>
                <a:ea typeface="微软雅黑" panose="020B0503020204020204" charset="-122"/>
              </a:rPr>
              <a:t>type</a:t>
            </a:r>
            <a:r>
              <a:rPr lang="zh-CN" altLang="en-US" sz="1400" dirty="0" smtClean="0">
                <a:latin typeface="Arial" panose="020B0604020202020204" pitchFamily="34" charset="0"/>
                <a:ea typeface="微软雅黑" panose="020B0503020204020204" charset="-122"/>
              </a:rPr>
              <a:t>都可以使用索引</a:t>
            </a:r>
            <a:endParaRPr lang="zh-CN" altLang="en-US" sz="1400" dirty="0" smtClean="0">
              <a:latin typeface="Arial" panose="020B0604020202020204" pitchFamily="34" charset="0"/>
              <a:ea typeface="微软雅黑" panose="020B0503020204020204" charset="-122"/>
            </a:endParaRPr>
          </a:p>
          <a:p>
            <a:pPr marL="285750" indent="-285750">
              <a:lnSpc>
                <a:spcPct val="130000"/>
              </a:lnSpc>
              <a:buFont typeface="Wingdings" panose="05000000000000000000" charset="0"/>
              <a:buChar char="Ø"/>
            </a:pPr>
            <a:r>
              <a:rPr lang="zh-CN" altLang="en-US" sz="1400" dirty="0" smtClean="0">
                <a:latin typeface="Arial" panose="020B0604020202020204" pitchFamily="34" charset="0"/>
                <a:ea typeface="微软雅黑" panose="020B0503020204020204" charset="-122"/>
              </a:rPr>
              <a:t>除了</a:t>
            </a:r>
            <a:r>
              <a:rPr lang="en-US" altLang="zh-CN" sz="1400" dirty="0" smtClean="0">
                <a:latin typeface="Arial" panose="020B0604020202020204" pitchFamily="34" charset="0"/>
                <a:ea typeface="微软雅黑" panose="020B0503020204020204" charset="-122"/>
              </a:rPr>
              <a:t>index_merge</a:t>
            </a:r>
            <a:r>
              <a:rPr lang="zh-CN" altLang="en-US" sz="1400" dirty="0" smtClean="0">
                <a:latin typeface="Arial" panose="020B0604020202020204" pitchFamily="34" charset="0"/>
                <a:ea typeface="微软雅黑" panose="020B0503020204020204" charset="-122"/>
              </a:rPr>
              <a:t>之外，其他的</a:t>
            </a:r>
            <a:r>
              <a:rPr lang="en-US" altLang="zh-CN" sz="1400" dirty="0" smtClean="0">
                <a:latin typeface="Arial" panose="020B0604020202020204" pitchFamily="34" charset="0"/>
                <a:ea typeface="微软雅黑" panose="020B0503020204020204" charset="-122"/>
              </a:rPr>
              <a:t>type</a:t>
            </a:r>
            <a:r>
              <a:rPr lang="zh-CN" altLang="en-US" sz="1400" dirty="0" smtClean="0">
                <a:latin typeface="Arial" panose="020B0604020202020204" pitchFamily="34" charset="0"/>
                <a:ea typeface="微软雅黑" panose="020B0503020204020204" charset="-122"/>
              </a:rPr>
              <a:t>只可以用到一个索引</a:t>
            </a:r>
            <a:endParaRPr lang="zh-CN" altLang="en-US" sz="1400" dirty="0" smtClean="0">
              <a:latin typeface="Arial" panose="020B0604020202020204" pitchFamily="34" charset="0"/>
              <a:ea typeface="微软雅黑" panose="020B0503020204020204" charset="-122"/>
            </a:endParaRPr>
          </a:p>
          <a:p>
            <a:pPr marL="285750" indent="-285750">
              <a:lnSpc>
                <a:spcPct val="130000"/>
              </a:lnSpc>
              <a:buFont typeface="Wingdings" panose="05000000000000000000" charset="0"/>
              <a:buChar char="Ø"/>
            </a:pPr>
            <a:r>
              <a:rPr lang="zh-CN" altLang="en-US" sz="1400" dirty="0" smtClean="0">
                <a:latin typeface="Arial" panose="020B0604020202020204" pitchFamily="34" charset="0"/>
                <a:ea typeface="微软雅黑" panose="020B0503020204020204" charset="-122"/>
              </a:rPr>
              <a:t>一般最少要使用</a:t>
            </a:r>
            <a:r>
              <a:rPr lang="en-US" altLang="zh-CN" sz="1400" dirty="0" smtClean="0">
                <a:latin typeface="Arial" panose="020B0604020202020204" pitchFamily="34" charset="0"/>
                <a:ea typeface="微软雅黑" panose="020B0503020204020204" charset="-122"/>
              </a:rPr>
              <a:t>range</a:t>
            </a:r>
            <a:r>
              <a:rPr lang="zh-CN" altLang="en-US" sz="1400" dirty="0" smtClean="0">
                <a:latin typeface="Arial" panose="020B0604020202020204" pitchFamily="34" charset="0"/>
                <a:ea typeface="微软雅黑" panose="020B0503020204020204" charset="-122"/>
              </a:rPr>
              <a:t>级别</a:t>
            </a:r>
            <a:endParaRPr lang="zh-CN" altLang="en-US" sz="1400" dirty="0" smtClean="0">
              <a:latin typeface="Arial" panose="020B0604020202020204" pitchFamily="34" charset="0"/>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clipboard"/>
          <p:cNvPicPr>
            <a:picLocks noChangeAspect="1"/>
          </p:cNvPicPr>
          <p:nvPr/>
        </p:nvPicPr>
        <p:blipFill>
          <a:blip r:embed="rId1"/>
          <a:stretch>
            <a:fillRect/>
          </a:stretch>
        </p:blipFill>
        <p:spPr>
          <a:xfrm>
            <a:off x="1876425" y="413385"/>
            <a:ext cx="6826885" cy="1793240"/>
          </a:xfrm>
          <a:prstGeom prst="rect">
            <a:avLst/>
          </a:prstGeom>
        </p:spPr>
      </p:pic>
      <p:pic>
        <p:nvPicPr>
          <p:cNvPr id="6" name="图片 5" descr="clipboard"/>
          <p:cNvPicPr>
            <a:picLocks noChangeAspect="1"/>
          </p:cNvPicPr>
          <p:nvPr/>
        </p:nvPicPr>
        <p:blipFill>
          <a:blip r:embed="rId2"/>
          <a:stretch>
            <a:fillRect/>
          </a:stretch>
        </p:blipFill>
        <p:spPr>
          <a:xfrm>
            <a:off x="1876425" y="2366645"/>
            <a:ext cx="7829550" cy="2124075"/>
          </a:xfrm>
          <a:prstGeom prst="rect">
            <a:avLst/>
          </a:prstGeom>
        </p:spPr>
      </p:pic>
      <p:pic>
        <p:nvPicPr>
          <p:cNvPr id="7" name="图片 6" descr="clipboard"/>
          <p:cNvPicPr>
            <a:picLocks noChangeAspect="1"/>
          </p:cNvPicPr>
          <p:nvPr/>
        </p:nvPicPr>
        <p:blipFill>
          <a:blip r:embed="rId3"/>
          <a:stretch>
            <a:fillRect/>
          </a:stretch>
        </p:blipFill>
        <p:spPr>
          <a:xfrm>
            <a:off x="1876425" y="4591050"/>
            <a:ext cx="7858125" cy="22669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lipboard"/>
          <p:cNvPicPr>
            <a:picLocks noChangeAspect="1"/>
          </p:cNvPicPr>
          <p:nvPr/>
        </p:nvPicPr>
        <p:blipFill>
          <a:blip r:embed="rId1"/>
          <a:stretch>
            <a:fillRect/>
          </a:stretch>
        </p:blipFill>
        <p:spPr>
          <a:xfrm>
            <a:off x="1861820" y="1044575"/>
            <a:ext cx="7413625" cy="289369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lipboard"/>
          <p:cNvPicPr>
            <a:picLocks noChangeAspect="1"/>
          </p:cNvPicPr>
          <p:nvPr/>
        </p:nvPicPr>
        <p:blipFill>
          <a:blip r:embed="rId1"/>
          <a:stretch>
            <a:fillRect/>
          </a:stretch>
        </p:blipFill>
        <p:spPr>
          <a:xfrm>
            <a:off x="1803400" y="625475"/>
            <a:ext cx="7848600" cy="26860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61085" y="477520"/>
            <a:ext cx="8500110" cy="1010920"/>
          </a:xfrm>
          <a:prstGeom prst="rect">
            <a:avLst/>
          </a:prstGeom>
          <a:noFill/>
        </p:spPr>
        <p:txBody>
          <a:bodyPr wrap="square" rtlCol="0" anchor="t">
            <a:spAutoFit/>
          </a:bodyPr>
          <a:p>
            <a:pPr>
              <a:lnSpc>
                <a:spcPct val="130000"/>
              </a:lnSpc>
            </a:pPr>
            <a:r>
              <a:rPr lang="zh-CN" altLang="en-US" sz="2800" b="1" dirty="0" smtClean="0">
                <a:latin typeface="Arial" panose="020B0604020202020204" pitchFamily="34" charset="0"/>
                <a:ea typeface="微软雅黑" panose="020B0503020204020204" charset="-122"/>
              </a:rPr>
              <a:t>index_merge</a:t>
            </a:r>
            <a:endParaRPr lang="zh-CN" altLang="en-US" sz="2800" b="1" dirty="0" smtClean="0">
              <a:latin typeface="Arial" panose="020B0604020202020204" pitchFamily="34" charset="0"/>
              <a:ea typeface="微软雅黑" panose="020B0503020204020204" charset="-122"/>
            </a:endParaRPr>
          </a:p>
          <a:p>
            <a:pPr>
              <a:lnSpc>
                <a:spcPct val="130000"/>
              </a:lnSpc>
            </a:pPr>
            <a:r>
              <a:rPr lang="zh-CN" altLang="en-US" dirty="0" smtClean="0">
                <a:latin typeface="Arial" panose="020B0604020202020204" pitchFamily="34" charset="0"/>
                <a:ea typeface="微软雅黑" panose="020B0503020204020204" charset="-122"/>
              </a:rPr>
              <a:t>使用了索引合并优化方法，查询使用了两个以上的索引</a:t>
            </a:r>
            <a:endParaRPr lang="zh-CN" altLang="en-US" dirty="0" smtClean="0">
              <a:latin typeface="Arial" panose="020B0604020202020204" pitchFamily="34" charset="0"/>
              <a:ea typeface="微软雅黑" panose="020B0503020204020204" charset="-122"/>
            </a:endParaRPr>
          </a:p>
        </p:txBody>
      </p:sp>
      <p:pic>
        <p:nvPicPr>
          <p:cNvPr id="5" name="图片 4"/>
          <p:cNvPicPr>
            <a:picLocks noChangeAspect="1"/>
          </p:cNvPicPr>
          <p:nvPr/>
        </p:nvPicPr>
        <p:blipFill>
          <a:blip r:embed="rId1"/>
          <a:stretch>
            <a:fillRect/>
          </a:stretch>
        </p:blipFill>
        <p:spPr>
          <a:xfrm>
            <a:off x="856615" y="1818005"/>
            <a:ext cx="10862310" cy="11855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988185" y="1503045"/>
            <a:ext cx="7543800" cy="3371850"/>
          </a:xfrm>
          <a:prstGeom prst="rect">
            <a:avLst/>
          </a:prstGeom>
        </p:spPr>
      </p:pic>
      <p:sp>
        <p:nvSpPr>
          <p:cNvPr id="2" name="文本框 1"/>
          <p:cNvSpPr txBox="1"/>
          <p:nvPr/>
        </p:nvSpPr>
        <p:spPr>
          <a:xfrm>
            <a:off x="2428240" y="5173345"/>
            <a:ext cx="5848350" cy="650240"/>
          </a:xfrm>
          <a:prstGeom prst="rect">
            <a:avLst/>
          </a:prstGeom>
          <a:noFill/>
        </p:spPr>
        <p:txBody>
          <a:bodyPr wrap="square" rtlCol="0" anchor="t">
            <a:spAutoFit/>
          </a:bodyPr>
          <a:p>
            <a:pPr>
              <a:lnSpc>
                <a:spcPct val="130000"/>
              </a:lnSpc>
            </a:pPr>
            <a:r>
              <a:rPr lang="zh-CN" altLang="en-US" sz="1400" dirty="0" smtClean="0">
                <a:latin typeface="Arial" panose="020B0604020202020204" pitchFamily="34" charset="0"/>
                <a:ea typeface="微软雅黑" panose="020B0503020204020204" charset="-122"/>
              </a:rPr>
              <a:t>Index 与ALL 其实都是读全表，区别在于index是遍历索引树读取，而ALL是从硬盘中读取。</a:t>
            </a:r>
            <a:endParaRPr lang="zh-CN" altLang="en-US" sz="1400" dirty="0" smtClean="0">
              <a:latin typeface="Arial" panose="020B0604020202020204" pitchFamily="34" charset="0"/>
              <a:ea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1650782" y="569536"/>
            <a:ext cx="8889571" cy="467211"/>
          </a:xfrm>
        </p:spPr>
        <p:txBody>
          <a:bodyPr/>
          <a:p>
            <a:pPr algn="l"/>
            <a:r>
              <a:rPr lang="en-US" altLang="zh-CN" b="1">
                <a:solidFill>
                  <a:schemeClr val="tx1"/>
                </a:solidFill>
              </a:rPr>
              <a:t>extra</a:t>
            </a:r>
            <a:r>
              <a:rPr lang="zh-CN" altLang="en-US" b="1">
                <a:solidFill>
                  <a:schemeClr val="tx1"/>
                </a:solidFill>
              </a:rPr>
              <a:t>说明</a:t>
            </a:r>
            <a:endParaRPr lang="zh-CN" altLang="en-US" b="1">
              <a:solidFill>
                <a:schemeClr val="tx1"/>
              </a:solidFill>
            </a:endParaRPr>
          </a:p>
        </p:txBody>
      </p:sp>
      <p:sp>
        <p:nvSpPr>
          <p:cNvPr id="4" name="文本框 3"/>
          <p:cNvSpPr txBox="1"/>
          <p:nvPr/>
        </p:nvSpPr>
        <p:spPr>
          <a:xfrm>
            <a:off x="1854200" y="1036955"/>
            <a:ext cx="3924300" cy="370840"/>
          </a:xfrm>
          <a:prstGeom prst="rect">
            <a:avLst/>
          </a:prstGeom>
          <a:noFill/>
        </p:spPr>
        <p:txBody>
          <a:bodyPr wrap="square" rtlCol="0" anchor="t">
            <a:spAutoFit/>
          </a:bodyPr>
          <a:p>
            <a:pPr>
              <a:lnSpc>
                <a:spcPct val="130000"/>
              </a:lnSpc>
            </a:pPr>
            <a:r>
              <a:rPr lang="zh-CN" altLang="en-US" sz="1400" dirty="0" smtClean="0">
                <a:latin typeface="Arial" panose="020B0604020202020204" pitchFamily="34" charset="0"/>
                <a:ea typeface="微软雅黑" panose="020B0503020204020204" charset="-122"/>
              </a:rPr>
              <a:t>这一列展示的是额外信息。常见的重要值如下：</a:t>
            </a:r>
            <a:endParaRPr lang="zh-CN" altLang="en-US" sz="1400" dirty="0" smtClean="0">
              <a:latin typeface="Arial" panose="020B0604020202020204" pitchFamily="34" charset="0"/>
              <a:ea typeface="微软雅黑" panose="020B0503020204020204" charset="-122"/>
            </a:endParaRPr>
          </a:p>
        </p:txBody>
      </p:sp>
      <p:pic>
        <p:nvPicPr>
          <p:cNvPr id="5" name="图片 4" descr="clipboard"/>
          <p:cNvPicPr>
            <a:picLocks noChangeAspect="1"/>
          </p:cNvPicPr>
          <p:nvPr/>
        </p:nvPicPr>
        <p:blipFill>
          <a:blip r:embed="rId1"/>
          <a:stretch>
            <a:fillRect/>
          </a:stretch>
        </p:blipFill>
        <p:spPr>
          <a:xfrm>
            <a:off x="1768475" y="1658620"/>
            <a:ext cx="7943850" cy="48863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193800" y="728980"/>
            <a:ext cx="6007100" cy="370840"/>
          </a:xfrm>
          <a:prstGeom prst="rect">
            <a:avLst/>
          </a:prstGeom>
          <a:noFill/>
        </p:spPr>
        <p:txBody>
          <a:bodyPr wrap="square" rtlCol="0" anchor="t">
            <a:spAutoFit/>
          </a:bodyPr>
          <a:p>
            <a:pPr>
              <a:lnSpc>
                <a:spcPct val="130000"/>
              </a:lnSpc>
            </a:pPr>
            <a:r>
              <a:rPr lang="zh-CN" altLang="en-US" sz="1400" b="1" dirty="0" smtClean="0">
                <a:latin typeface="Arial" panose="020B0604020202020204" pitchFamily="34" charset="0"/>
                <a:ea typeface="微软雅黑" panose="020B0503020204020204" charset="-122"/>
              </a:rPr>
              <a:t>using index condition   使用到索引的条件查询</a:t>
            </a:r>
            <a:endParaRPr lang="zh-CN" altLang="en-US" sz="1400" b="1" dirty="0" smtClean="0">
              <a:latin typeface="Arial" panose="020B0604020202020204" pitchFamily="34" charset="0"/>
              <a:ea typeface="微软雅黑" panose="020B0503020204020204" charset="-122"/>
            </a:endParaRPr>
          </a:p>
        </p:txBody>
      </p:sp>
      <p:pic>
        <p:nvPicPr>
          <p:cNvPr id="5" name="图片 4" descr="clipboard"/>
          <p:cNvPicPr>
            <a:picLocks noChangeAspect="1"/>
          </p:cNvPicPr>
          <p:nvPr/>
        </p:nvPicPr>
        <p:blipFill>
          <a:blip r:embed="rId1"/>
          <a:stretch>
            <a:fillRect/>
          </a:stretch>
        </p:blipFill>
        <p:spPr>
          <a:xfrm>
            <a:off x="1066800" y="1309370"/>
            <a:ext cx="10058400" cy="1266825"/>
          </a:xfrm>
          <a:prstGeom prst="rect">
            <a:avLst/>
          </a:prstGeom>
        </p:spPr>
      </p:pic>
      <p:sp>
        <p:nvSpPr>
          <p:cNvPr id="6" name="文本框 5"/>
          <p:cNvSpPr txBox="1"/>
          <p:nvPr/>
        </p:nvSpPr>
        <p:spPr>
          <a:xfrm>
            <a:off x="1193800" y="2760980"/>
            <a:ext cx="4381500" cy="370840"/>
          </a:xfrm>
          <a:prstGeom prst="rect">
            <a:avLst/>
          </a:prstGeom>
          <a:noFill/>
        </p:spPr>
        <p:txBody>
          <a:bodyPr wrap="square" rtlCol="0" anchor="t">
            <a:spAutoFit/>
          </a:bodyPr>
          <a:p>
            <a:pPr>
              <a:lnSpc>
                <a:spcPct val="130000"/>
              </a:lnSpc>
            </a:pPr>
            <a:r>
              <a:rPr lang="zh-CN" altLang="en-US" sz="1400" b="1" dirty="0" smtClean="0">
                <a:latin typeface="Arial" panose="020B0604020202020204" pitchFamily="34" charset="0"/>
                <a:ea typeface="微软雅黑" panose="020B0503020204020204" charset="-122"/>
              </a:rPr>
              <a:t>using where (没索引的字段，进行条件查询)</a:t>
            </a:r>
            <a:endParaRPr lang="zh-CN" altLang="en-US" sz="1400" b="1" dirty="0" smtClean="0">
              <a:latin typeface="Arial" panose="020B0604020202020204" pitchFamily="34" charset="0"/>
              <a:ea typeface="微软雅黑" panose="020B0503020204020204" charset="-122"/>
            </a:endParaRPr>
          </a:p>
        </p:txBody>
      </p:sp>
      <p:pic>
        <p:nvPicPr>
          <p:cNvPr id="7" name="图片 6" descr="clipboard"/>
          <p:cNvPicPr>
            <a:picLocks noChangeAspect="1"/>
          </p:cNvPicPr>
          <p:nvPr/>
        </p:nvPicPr>
        <p:blipFill>
          <a:blip r:embed="rId2"/>
          <a:stretch>
            <a:fillRect/>
          </a:stretch>
        </p:blipFill>
        <p:spPr>
          <a:xfrm>
            <a:off x="1193800" y="3405505"/>
            <a:ext cx="10058400" cy="12655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753235" y="754380"/>
            <a:ext cx="7098665" cy="650240"/>
          </a:xfrm>
          <a:prstGeom prst="rect">
            <a:avLst/>
          </a:prstGeom>
          <a:noFill/>
        </p:spPr>
        <p:txBody>
          <a:bodyPr wrap="square" rtlCol="0" anchor="t">
            <a:spAutoFit/>
          </a:bodyPr>
          <a:p>
            <a:pPr>
              <a:lnSpc>
                <a:spcPct val="130000"/>
              </a:lnSpc>
            </a:pPr>
            <a:r>
              <a:rPr lang="zh-CN" altLang="en-US" sz="1400" b="1" dirty="0" smtClean="0">
                <a:latin typeface="Arial" panose="020B0604020202020204" pitchFamily="34" charset="0"/>
                <a:ea typeface="微软雅黑" panose="020B0503020204020204" charset="-122"/>
              </a:rPr>
              <a:t>Using where；Using index：</a:t>
            </a:r>
            <a:r>
              <a:rPr lang="zh-CN" altLang="en-US" sz="1400" dirty="0" smtClean="0">
                <a:latin typeface="Arial" panose="020B0604020202020204" pitchFamily="34" charset="0"/>
                <a:ea typeface="微软雅黑" panose="020B0503020204020204" charset="-122"/>
              </a:rPr>
              <a:t>查询的列被索引覆盖，并且where筛选条件是索引列之一但是不是索引的前导列，意味着无法直接通过索引查询到符合条件的数据。</a:t>
            </a:r>
            <a:endParaRPr lang="zh-CN" altLang="en-US" sz="1400" dirty="0" smtClean="0">
              <a:latin typeface="Arial" panose="020B0604020202020204" pitchFamily="34" charset="0"/>
              <a:ea typeface="微软雅黑" panose="020B0503020204020204" charset="-122"/>
            </a:endParaRPr>
          </a:p>
        </p:txBody>
      </p:sp>
      <p:pic>
        <p:nvPicPr>
          <p:cNvPr id="5" name="图片 4"/>
          <p:cNvPicPr>
            <a:picLocks noChangeAspect="1"/>
          </p:cNvPicPr>
          <p:nvPr/>
        </p:nvPicPr>
        <p:blipFill>
          <a:blip r:embed="rId1"/>
          <a:stretch>
            <a:fillRect/>
          </a:stretch>
        </p:blipFill>
        <p:spPr>
          <a:xfrm>
            <a:off x="1330325" y="1550035"/>
            <a:ext cx="9531350" cy="2144395"/>
          </a:xfrm>
          <a:prstGeom prst="rect">
            <a:avLst/>
          </a:prstGeom>
        </p:spPr>
      </p:pic>
      <p:sp>
        <p:nvSpPr>
          <p:cNvPr id="2" name="文本框 1"/>
          <p:cNvSpPr txBox="1"/>
          <p:nvPr/>
        </p:nvSpPr>
        <p:spPr>
          <a:xfrm>
            <a:off x="1638300" y="5187315"/>
            <a:ext cx="6793230" cy="650240"/>
          </a:xfrm>
          <a:prstGeom prst="rect">
            <a:avLst/>
          </a:prstGeom>
          <a:noFill/>
        </p:spPr>
        <p:txBody>
          <a:bodyPr wrap="square" rtlCol="0" anchor="t">
            <a:spAutoFit/>
          </a:bodyPr>
          <a:p>
            <a:pPr>
              <a:lnSpc>
                <a:spcPct val="130000"/>
              </a:lnSpc>
            </a:pPr>
            <a:r>
              <a:rPr lang="zh-CN" altLang="en-US" sz="1400" dirty="0" smtClean="0">
                <a:latin typeface="Arial" panose="020B0604020202020204" pitchFamily="34" charset="0"/>
                <a:ea typeface="微软雅黑" panose="020B0503020204020204" charset="-122"/>
              </a:rPr>
              <a:t>这意味着首先使用索引来检索记录（不需要实际访问表），然后在此结果集之上对where子句进行过滤。</a:t>
            </a:r>
            <a:endParaRPr lang="zh-CN" altLang="en-US" sz="1400" dirty="0" smtClean="0">
              <a:latin typeface="Arial" panose="020B0604020202020204" pitchFamily="34" charset="0"/>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6740" y="381000"/>
            <a:ext cx="11018520" cy="639445"/>
          </a:xfrm>
        </p:spPr>
        <p:txBody>
          <a:bodyPr>
            <a:normAutofit/>
          </a:bodyPr>
          <a:lstStyle/>
          <a:p>
            <a:r>
              <a:rPr lang="zh-CN" altLang="en-GB" sz="18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二、索引的分类</a:t>
            </a:r>
            <a:endParaRPr lang="zh-CN" altLang="en-GB" sz="18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5" name="文本框 4"/>
          <p:cNvSpPr txBox="1"/>
          <p:nvPr/>
        </p:nvSpPr>
        <p:spPr>
          <a:xfrm>
            <a:off x="848148" y="1220047"/>
            <a:ext cx="8127999" cy="4207510"/>
          </a:xfrm>
          <a:prstGeom prst="rect">
            <a:avLst/>
          </a:prstGeom>
          <a:noFill/>
        </p:spPr>
        <p:txBody>
          <a:bodyPr wrap="square" rtlCol="0">
            <a:spAutoFit/>
          </a:bodyPr>
          <a:lstStyle/>
          <a:p>
            <a:pPr>
              <a:lnSpc>
                <a:spcPct val="130000"/>
              </a:lnSpc>
            </a:pPr>
            <a:r>
              <a:rPr lang="zh-CN" altLang="en-US" sz="2000" dirty="0">
                <a:latin typeface="Arial" panose="020B0604020202020204" pitchFamily="34" charset="0"/>
                <a:ea typeface="微软雅黑" panose="020B0503020204020204" charset="-122"/>
              </a:rPr>
              <a:t>互动环节：</a:t>
            </a:r>
            <a:endParaRPr lang="zh-CN" altLang="en-US" sz="2000" dirty="0">
              <a:latin typeface="Arial" panose="020B0604020202020204" pitchFamily="34" charset="0"/>
              <a:ea typeface="微软雅黑" panose="020B0503020204020204" charset="-122"/>
            </a:endParaRPr>
          </a:p>
          <a:p>
            <a:pPr>
              <a:lnSpc>
                <a:spcPct val="130000"/>
              </a:lnSpc>
            </a:pPr>
            <a:r>
              <a:rPr lang="zh-CN" altLang="en-US" sz="2000" dirty="0">
                <a:latin typeface="Arial" panose="020B0604020202020204" pitchFamily="34" charset="0"/>
                <a:ea typeface="微软雅黑" panose="020B0503020204020204" charset="-122"/>
              </a:rPr>
              <a:t>大家都知道哪些索引类型？</a:t>
            </a:r>
            <a:endParaRPr lang="zh-CN" altLang="en-US" sz="2000" dirty="0">
              <a:latin typeface="Arial" panose="020B0604020202020204" pitchFamily="34" charset="0"/>
              <a:ea typeface="微软雅黑" panose="020B0503020204020204" charset="-122"/>
            </a:endParaRPr>
          </a:p>
          <a:p>
            <a:pPr>
              <a:lnSpc>
                <a:spcPct val="130000"/>
              </a:lnSpc>
            </a:pPr>
            <a:endParaRPr lang="zh-CN" altLang="en-US" sz="2000" dirty="0">
              <a:latin typeface="Arial" panose="020B0604020202020204" pitchFamily="34" charset="0"/>
              <a:ea typeface="微软雅黑" panose="020B0503020204020204" charset="-122"/>
            </a:endParaRPr>
          </a:p>
          <a:p>
            <a:pPr>
              <a:lnSpc>
                <a:spcPct val="130000"/>
              </a:lnSpc>
            </a:pPr>
            <a:endParaRPr lang="en-US" altLang="zh-CN" sz="2000" dirty="0">
              <a:latin typeface="Arial" panose="020B0604020202020204" pitchFamily="34" charset="0"/>
              <a:ea typeface="微软雅黑" panose="020B0503020204020204" charset="-122"/>
            </a:endParaRPr>
          </a:p>
          <a:p>
            <a:pPr>
              <a:lnSpc>
                <a:spcPct val="130000"/>
              </a:lnSpc>
            </a:pPr>
            <a:endParaRPr lang="en-US" altLang="zh-CN" sz="1400" dirty="0" smtClean="0">
              <a:latin typeface="Arial" panose="020B0604020202020204" pitchFamily="34" charset="0"/>
              <a:ea typeface="微软雅黑" panose="020B0503020204020204" charset="-122"/>
            </a:endParaRPr>
          </a:p>
          <a:p>
            <a:pPr>
              <a:lnSpc>
                <a:spcPct val="130000"/>
              </a:lnSpc>
            </a:pPr>
            <a:endParaRPr lang="en-US" altLang="zh-CN" sz="1400" dirty="0">
              <a:latin typeface="Arial" panose="020B0604020202020204" pitchFamily="34" charset="0"/>
              <a:ea typeface="微软雅黑" panose="020B0503020204020204" charset="-122"/>
            </a:endParaRPr>
          </a:p>
          <a:p>
            <a:pPr>
              <a:lnSpc>
                <a:spcPct val="130000"/>
              </a:lnSpc>
            </a:pPr>
            <a:endParaRPr lang="en-US" altLang="zh-CN" sz="1400" dirty="0" smtClean="0">
              <a:latin typeface="Arial" panose="020B0604020202020204" pitchFamily="34" charset="0"/>
              <a:ea typeface="微软雅黑" panose="020B0503020204020204" charset="-122"/>
            </a:endParaRPr>
          </a:p>
          <a:p>
            <a:pPr>
              <a:lnSpc>
                <a:spcPct val="130000"/>
              </a:lnSpc>
            </a:pPr>
            <a:endParaRPr lang="en-US" altLang="zh-CN" sz="1400" dirty="0" smtClean="0">
              <a:latin typeface="Arial" panose="020B0604020202020204" pitchFamily="34" charset="0"/>
              <a:ea typeface="微软雅黑" panose="020B0503020204020204" charset="-122"/>
            </a:endParaRPr>
          </a:p>
          <a:p>
            <a:pPr>
              <a:lnSpc>
                <a:spcPct val="130000"/>
              </a:lnSpc>
            </a:pPr>
            <a:endParaRPr lang="en-US" altLang="zh-CN" sz="1400" dirty="0" smtClean="0">
              <a:latin typeface="Arial" panose="020B0604020202020204" pitchFamily="34" charset="0"/>
              <a:ea typeface="微软雅黑" panose="020B0503020204020204" charset="-122"/>
            </a:endParaRPr>
          </a:p>
          <a:p>
            <a:pPr>
              <a:lnSpc>
                <a:spcPct val="130000"/>
              </a:lnSpc>
            </a:pPr>
            <a:endParaRPr lang="en-US" altLang="zh-CN" sz="1400" dirty="0">
              <a:latin typeface="Arial" panose="020B0604020202020204" pitchFamily="34" charset="0"/>
              <a:ea typeface="微软雅黑" panose="020B0503020204020204" charset="-122"/>
            </a:endParaRPr>
          </a:p>
          <a:p>
            <a:pPr>
              <a:lnSpc>
                <a:spcPct val="130000"/>
              </a:lnSpc>
            </a:pPr>
            <a:endParaRPr lang="en-US" altLang="zh-CN" sz="1400" dirty="0" smtClean="0">
              <a:latin typeface="Arial" panose="020B0604020202020204" pitchFamily="34" charset="0"/>
              <a:ea typeface="微软雅黑" panose="020B0503020204020204" charset="-122"/>
            </a:endParaRPr>
          </a:p>
          <a:p>
            <a:pPr>
              <a:lnSpc>
                <a:spcPct val="130000"/>
              </a:lnSpc>
            </a:pPr>
            <a:endParaRPr lang="en-US" altLang="zh-CN" sz="1400" dirty="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p:txBody>
      </p:sp>
      <p:pic>
        <p:nvPicPr>
          <p:cNvPr id="4" name="图片 3" descr="01BEC058"/>
          <p:cNvPicPr>
            <a:picLocks noChangeAspect="1"/>
          </p:cNvPicPr>
          <p:nvPr>
            <p:custDataLst>
              <p:tags r:id="rId1"/>
            </p:custDataLst>
          </p:nvPr>
        </p:nvPicPr>
        <p:blipFill>
          <a:blip r:embed="rId2"/>
          <a:stretch>
            <a:fillRect/>
          </a:stretch>
        </p:blipFill>
        <p:spPr>
          <a:xfrm>
            <a:off x="5861050" y="1761490"/>
            <a:ext cx="2286000" cy="2286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143000" y="955040"/>
            <a:ext cx="8382000" cy="2886710"/>
          </a:xfrm>
          <a:prstGeom prst="rect">
            <a:avLst/>
          </a:prstGeom>
          <a:noFill/>
        </p:spPr>
        <p:txBody>
          <a:bodyPr wrap="square" rtlCol="0" anchor="t">
            <a:spAutoFit/>
          </a:bodyPr>
          <a:p>
            <a:pPr>
              <a:lnSpc>
                <a:spcPct val="130000"/>
              </a:lnSpc>
            </a:pPr>
            <a:r>
              <a:rPr lang="zh-CN" altLang="en-US" sz="1400" b="1" dirty="0" smtClean="0">
                <a:latin typeface="Arial" panose="020B0604020202020204" pitchFamily="34" charset="0"/>
                <a:ea typeface="微软雅黑" panose="020B0503020204020204" charset="-122"/>
              </a:rPr>
              <a:t>Using temporary：</a:t>
            </a:r>
            <a:endParaRPr lang="zh-CN" altLang="en-US" sz="1400" b="1"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mysql需要创建一张临时表来处理查询。出现这种情况一般是要进行优化的，首先是想到用索引来优化。1. actor.name没有索引，此时创建了张临时表来distinct</a:t>
            </a:r>
            <a:endParaRPr lang="zh-CN" altLang="en-US" sz="1400"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  </a:t>
            </a:r>
            <a:endParaRPr lang="zh-CN" altLang="en-US" sz="1400"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 </a:t>
            </a:r>
            <a:endParaRPr lang="zh-CN" altLang="en-US" sz="1400" dirty="0" smtClean="0">
              <a:latin typeface="Arial" panose="020B0604020202020204" pitchFamily="34" charset="0"/>
              <a:ea typeface="微软雅黑" panose="020B0503020204020204" charset="-122"/>
            </a:endParaRPr>
          </a:p>
        </p:txBody>
      </p:sp>
      <p:pic>
        <p:nvPicPr>
          <p:cNvPr id="5" name="图片 4"/>
          <p:cNvPicPr>
            <a:picLocks noChangeAspect="1"/>
          </p:cNvPicPr>
          <p:nvPr/>
        </p:nvPicPr>
        <p:blipFill>
          <a:blip r:embed="rId1"/>
          <a:stretch>
            <a:fillRect/>
          </a:stretch>
        </p:blipFill>
        <p:spPr>
          <a:xfrm>
            <a:off x="879475" y="2115185"/>
            <a:ext cx="8909050" cy="32994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1389797" y="785436"/>
            <a:ext cx="8889571" cy="467211"/>
          </a:xfrm>
        </p:spPr>
        <p:txBody>
          <a:bodyPr/>
          <a:p>
            <a:pPr algn="l"/>
            <a:r>
              <a:rPr lang="zh-CN" altLang="en-US" b="1">
                <a:solidFill>
                  <a:schemeClr val="tx1"/>
                </a:solidFill>
              </a:rPr>
              <a:t>NULL：</a:t>
            </a:r>
            <a:endParaRPr lang="zh-CN" altLang="en-US" b="1">
              <a:solidFill>
                <a:schemeClr val="tx1"/>
              </a:solidFill>
            </a:endParaRPr>
          </a:p>
          <a:p>
            <a:pPr algn="l"/>
            <a:r>
              <a:rPr lang="zh-CN" altLang="en-US">
                <a:solidFill>
                  <a:schemeClr val="tx1"/>
                </a:solidFill>
              </a:rPr>
              <a:t>查询的列未被索引覆盖，并且where筛选条件是索引的前导列，意味着用到了索引，但是部分字段未被索引覆盖，必须通过“回表”来实现，不是纯粹地用到了索引，也不是完全没用到索引</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828040" y="2580005"/>
            <a:ext cx="11246485" cy="16986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0" y="690245"/>
            <a:ext cx="7695565" cy="1209675"/>
          </a:xfrm>
          <a:prstGeom prst="rect">
            <a:avLst/>
          </a:prstGeom>
          <a:noFill/>
        </p:spPr>
        <p:txBody>
          <a:bodyPr wrap="square" rtlCol="0" anchor="t">
            <a:spAutoFit/>
          </a:bodyPr>
          <a:p>
            <a:pPr>
              <a:lnSpc>
                <a:spcPct val="130000"/>
              </a:lnSpc>
            </a:pPr>
            <a:r>
              <a:rPr lang="zh-CN" altLang="en-US" sz="1400" b="1" dirty="0" smtClean="0">
                <a:latin typeface="Arial" panose="020B0604020202020204" pitchFamily="34" charset="0"/>
                <a:ea typeface="微软雅黑" panose="020B0503020204020204" charset="-122"/>
              </a:rPr>
              <a:t>Using filesort：</a:t>
            </a:r>
            <a:endParaRPr lang="zh-CN" altLang="en-US" sz="1400" b="1" dirty="0" smtClean="0">
              <a:latin typeface="Arial" panose="020B0604020202020204" pitchFamily="34" charset="0"/>
              <a:ea typeface="微软雅黑" panose="020B0503020204020204" charset="-122"/>
            </a:endParaRPr>
          </a:p>
          <a:p>
            <a:pPr>
              <a:lnSpc>
                <a:spcPct val="130000"/>
              </a:lnSpc>
            </a:pPr>
            <a:r>
              <a:rPr lang="zh-CN" altLang="en-US" sz="1400" dirty="0" smtClean="0">
                <a:latin typeface="Arial" panose="020B0604020202020204" pitchFamily="34" charset="0"/>
                <a:ea typeface="微软雅黑" panose="020B0503020204020204" charset="-122"/>
              </a:rPr>
              <a:t>mysql 会对结果使用一个外部索引排序，而不是按索引次序从表里读取行。此时mysql会根据联接类型浏览所有符合条件的记录，并保存排序关键字和行指针，然后排序关键字并按顺序检索行信息。这种情况下一般也是要考虑使用索引来优化的。</a:t>
            </a:r>
            <a:endParaRPr lang="zh-CN" altLang="en-US" sz="1400" dirty="0" smtClean="0">
              <a:latin typeface="Arial" panose="020B0604020202020204" pitchFamily="34" charset="0"/>
              <a:ea typeface="微软雅黑" panose="020B0503020204020204" charset="-122"/>
            </a:endParaRPr>
          </a:p>
        </p:txBody>
      </p:sp>
      <p:pic>
        <p:nvPicPr>
          <p:cNvPr id="6" name="图片 5"/>
          <p:cNvPicPr>
            <a:picLocks noChangeAspect="1"/>
          </p:cNvPicPr>
          <p:nvPr/>
        </p:nvPicPr>
        <p:blipFill>
          <a:blip r:embed="rId1"/>
          <a:stretch>
            <a:fillRect/>
          </a:stretch>
        </p:blipFill>
        <p:spPr>
          <a:xfrm>
            <a:off x="1447800" y="2123440"/>
            <a:ext cx="8274685" cy="1569085"/>
          </a:xfrm>
          <a:prstGeom prst="rect">
            <a:avLst/>
          </a:prstGeom>
        </p:spPr>
      </p:pic>
      <p:sp>
        <p:nvSpPr>
          <p:cNvPr id="7" name="文本框 6"/>
          <p:cNvSpPr txBox="1"/>
          <p:nvPr/>
        </p:nvSpPr>
        <p:spPr>
          <a:xfrm>
            <a:off x="1587500" y="3841115"/>
            <a:ext cx="4213860" cy="370840"/>
          </a:xfrm>
          <a:prstGeom prst="rect">
            <a:avLst/>
          </a:prstGeom>
          <a:noFill/>
        </p:spPr>
        <p:txBody>
          <a:bodyPr wrap="none" rtlCol="0">
            <a:spAutoFit/>
          </a:bodyPr>
          <a:p>
            <a:pPr>
              <a:lnSpc>
                <a:spcPct val="130000"/>
              </a:lnSpc>
            </a:pPr>
            <a:r>
              <a:rPr lang="zh-CN" altLang="en-US" sz="1400" dirty="0" smtClean="0">
                <a:latin typeface="Arial" panose="020B0604020202020204" pitchFamily="34" charset="0"/>
                <a:ea typeface="微软雅黑" panose="020B0503020204020204" charset="-122"/>
              </a:rPr>
              <a:t>在</a:t>
            </a:r>
            <a:r>
              <a:rPr lang="en-US" altLang="zh-CN" sz="1400" dirty="0" smtClean="0">
                <a:latin typeface="Arial" panose="020B0604020202020204" pitchFamily="34" charset="0"/>
                <a:ea typeface="微软雅黑" panose="020B0503020204020204" charset="-122"/>
              </a:rPr>
              <a:t>age</a:t>
            </a:r>
            <a:r>
              <a:rPr lang="zh-CN" altLang="en-US" sz="1400" dirty="0" smtClean="0">
                <a:latin typeface="Arial" panose="020B0604020202020204" pitchFamily="34" charset="0"/>
                <a:ea typeface="微软雅黑" panose="020B0503020204020204" charset="-122"/>
              </a:rPr>
              <a:t>字段上面单独创建索引，重新查看执行计划：</a:t>
            </a:r>
            <a:endParaRPr lang="zh-CN" altLang="en-US" sz="1400" dirty="0" smtClean="0">
              <a:latin typeface="Arial" panose="020B0604020202020204" pitchFamily="34" charset="0"/>
              <a:ea typeface="微软雅黑" panose="020B0503020204020204" charset="-122"/>
            </a:endParaRPr>
          </a:p>
        </p:txBody>
      </p:sp>
      <p:pic>
        <p:nvPicPr>
          <p:cNvPr id="8" name="图片 7"/>
          <p:cNvPicPr>
            <a:picLocks noChangeAspect="1"/>
          </p:cNvPicPr>
          <p:nvPr/>
        </p:nvPicPr>
        <p:blipFill>
          <a:blip r:embed="rId2"/>
          <a:stretch>
            <a:fillRect/>
          </a:stretch>
        </p:blipFill>
        <p:spPr>
          <a:xfrm>
            <a:off x="1343660" y="4354195"/>
            <a:ext cx="8483600" cy="14655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1046897" y="493336"/>
            <a:ext cx="8889571" cy="467211"/>
          </a:xfrm>
        </p:spPr>
        <p:txBody>
          <a:bodyPr/>
          <a:p>
            <a:pPr algn="l"/>
            <a:r>
              <a:rPr lang="zh-CN" altLang="en-US" b="1" dirty="0" smtClean="0">
                <a:solidFill>
                  <a:schemeClr val="tx1"/>
                </a:solidFill>
                <a:sym typeface="+mn-ea"/>
              </a:rPr>
              <a:t>避免Using filesort</a:t>
            </a:r>
            <a:endParaRPr lang="zh-CN" altLang="en-US" b="1" dirty="0" smtClean="0">
              <a:solidFill>
                <a:schemeClr val="tx1"/>
              </a:solidFill>
              <a:sym typeface="+mn-ea"/>
            </a:endParaRPr>
          </a:p>
        </p:txBody>
      </p:sp>
      <p:pic>
        <p:nvPicPr>
          <p:cNvPr id="4" name="图片 3"/>
          <p:cNvPicPr>
            <a:picLocks noChangeAspect="1"/>
          </p:cNvPicPr>
          <p:nvPr/>
        </p:nvPicPr>
        <p:blipFill>
          <a:blip r:embed="rId1"/>
          <a:stretch>
            <a:fillRect/>
          </a:stretch>
        </p:blipFill>
        <p:spPr>
          <a:xfrm>
            <a:off x="1047115" y="1631315"/>
            <a:ext cx="9112885" cy="1426210"/>
          </a:xfrm>
          <a:prstGeom prst="rect">
            <a:avLst/>
          </a:prstGeom>
        </p:spPr>
      </p:pic>
      <p:pic>
        <p:nvPicPr>
          <p:cNvPr id="5" name="图片 4"/>
          <p:cNvPicPr>
            <a:picLocks noChangeAspect="1"/>
          </p:cNvPicPr>
          <p:nvPr/>
        </p:nvPicPr>
        <p:blipFill>
          <a:blip r:embed="rId2"/>
          <a:stretch>
            <a:fillRect/>
          </a:stretch>
        </p:blipFill>
        <p:spPr>
          <a:xfrm>
            <a:off x="1047115" y="3626485"/>
            <a:ext cx="10977880" cy="1807210"/>
          </a:xfrm>
          <a:prstGeom prst="rect">
            <a:avLst/>
          </a:prstGeom>
        </p:spPr>
      </p:pic>
      <p:sp>
        <p:nvSpPr>
          <p:cNvPr id="6" name="文本框 5"/>
          <p:cNvSpPr txBox="1"/>
          <p:nvPr/>
        </p:nvSpPr>
        <p:spPr>
          <a:xfrm>
            <a:off x="1130300" y="1110615"/>
            <a:ext cx="4431030" cy="370840"/>
          </a:xfrm>
          <a:prstGeom prst="rect">
            <a:avLst/>
          </a:prstGeom>
          <a:noFill/>
        </p:spPr>
        <p:txBody>
          <a:bodyPr wrap="none" rtlCol="0">
            <a:spAutoFit/>
          </a:bodyPr>
          <a:p>
            <a:pPr>
              <a:lnSpc>
                <a:spcPct val="130000"/>
              </a:lnSpc>
            </a:pPr>
            <a:r>
              <a:rPr lang="zh-CN" altLang="en-US" sz="1400" b="1" dirty="0" smtClean="0">
                <a:latin typeface="Arial" panose="020B0604020202020204" pitchFamily="34" charset="0"/>
                <a:ea typeface="微软雅黑" panose="020B0503020204020204" charset="-122"/>
              </a:rPr>
              <a:t>方式一：非</a:t>
            </a:r>
            <a:r>
              <a:rPr lang="en-US" altLang="zh-CN" sz="1400" b="1" dirty="0" smtClean="0">
                <a:latin typeface="Arial" panose="020B0604020202020204" pitchFamily="34" charset="0"/>
                <a:ea typeface="微软雅黑" panose="020B0503020204020204" charset="-122"/>
              </a:rPr>
              <a:t>where</a:t>
            </a:r>
            <a:r>
              <a:rPr lang="zh-CN" altLang="en-US" sz="1400" b="1" dirty="0" smtClean="0">
                <a:latin typeface="Arial" panose="020B0604020202020204" pitchFamily="34" charset="0"/>
                <a:ea typeface="微软雅黑" panose="020B0503020204020204" charset="-122"/>
              </a:rPr>
              <a:t>条件查询的语句，需要利用覆盖索引</a:t>
            </a:r>
            <a:endParaRPr lang="zh-CN" altLang="en-US" sz="1400" b="1" dirty="0" smtClean="0">
              <a:latin typeface="Arial" panose="020B0604020202020204" pitchFamily="34" charset="0"/>
              <a:ea typeface="微软雅黑" panose="020B0503020204020204" charset="-122"/>
            </a:endParaRPr>
          </a:p>
        </p:txBody>
      </p:sp>
      <p:sp>
        <p:nvSpPr>
          <p:cNvPr id="7" name="文本框 6"/>
          <p:cNvSpPr txBox="1"/>
          <p:nvPr/>
        </p:nvSpPr>
        <p:spPr>
          <a:xfrm>
            <a:off x="1130300" y="3243580"/>
            <a:ext cx="8129270" cy="370840"/>
          </a:xfrm>
          <a:prstGeom prst="rect">
            <a:avLst/>
          </a:prstGeom>
          <a:noFill/>
        </p:spPr>
        <p:txBody>
          <a:bodyPr wrap="square" rtlCol="0">
            <a:spAutoFit/>
          </a:bodyPr>
          <a:p>
            <a:pPr>
              <a:lnSpc>
                <a:spcPct val="130000"/>
              </a:lnSpc>
            </a:pPr>
            <a:r>
              <a:rPr lang="zh-CN" altLang="en-US" sz="1400" b="1" dirty="0" smtClean="0">
                <a:latin typeface="Arial" panose="020B0604020202020204" pitchFamily="34" charset="0"/>
                <a:ea typeface="微软雅黑" panose="020B0503020204020204" charset="-122"/>
              </a:rPr>
              <a:t>方式二：</a:t>
            </a:r>
            <a:r>
              <a:rPr lang="en-US" altLang="zh-CN" sz="1400" b="1" dirty="0" smtClean="0">
                <a:latin typeface="Arial" panose="020B0604020202020204" pitchFamily="34" charset="0"/>
                <a:ea typeface="微软雅黑" panose="020B0503020204020204" charset="-122"/>
              </a:rPr>
              <a:t>where</a:t>
            </a:r>
            <a:r>
              <a:rPr lang="zh-CN" altLang="en-US" sz="1400" b="1" dirty="0" smtClean="0">
                <a:latin typeface="Arial" panose="020B0604020202020204" pitchFamily="34" charset="0"/>
                <a:ea typeface="微软雅黑" panose="020B0503020204020204" charset="-122"/>
              </a:rPr>
              <a:t>条件查询的语句，排序条件的字段要在组合索引包含的字段列表的末尾</a:t>
            </a:r>
            <a:endParaRPr lang="en-US" altLang="zh-CN" sz="1400" b="1" dirty="0" smtClean="0">
              <a:latin typeface="Arial" panose="020B0604020202020204" pitchFamily="34" charset="0"/>
              <a:ea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937895" y="2174875"/>
            <a:ext cx="10608310" cy="2609215"/>
          </a:xfrm>
          <a:prstGeom prst="rect">
            <a:avLst/>
          </a:prstGeom>
        </p:spPr>
      </p:pic>
      <p:sp>
        <p:nvSpPr>
          <p:cNvPr id="5" name="文本框 4"/>
          <p:cNvSpPr txBox="1"/>
          <p:nvPr/>
        </p:nvSpPr>
        <p:spPr>
          <a:xfrm>
            <a:off x="1508760" y="755015"/>
            <a:ext cx="5093970" cy="450850"/>
          </a:xfrm>
          <a:prstGeom prst="rect">
            <a:avLst/>
          </a:prstGeom>
          <a:noFill/>
        </p:spPr>
        <p:txBody>
          <a:bodyPr wrap="none" rtlCol="0">
            <a:spAutoFit/>
          </a:bodyPr>
          <a:p>
            <a:pPr algn="l">
              <a:lnSpc>
                <a:spcPct val="130000"/>
              </a:lnSpc>
            </a:pPr>
            <a:r>
              <a:rPr lang="zh-CN" altLang="en-US" b="1" dirty="0" smtClean="0">
                <a:latin typeface="Arial" panose="020B0604020202020204" pitchFamily="34" charset="0"/>
                <a:ea typeface="微软雅黑" panose="020B0503020204020204" charset="-122"/>
              </a:rPr>
              <a:t>升级：通过覆盖索引和关联查询避免</a:t>
            </a:r>
            <a:r>
              <a:rPr lang="zh-CN" altLang="en-US" b="1" dirty="0" smtClean="0">
                <a:sym typeface="+mn-ea"/>
              </a:rPr>
              <a:t>Using filesort</a:t>
            </a:r>
            <a:endParaRPr lang="zh-CN" altLang="en-US" b="1" dirty="0" smtClean="0">
              <a:latin typeface="Arial" panose="020B0604020202020204" pitchFamily="34" charset="0"/>
              <a:ea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zh-CN" altLang="en-US" sz="1800" b="1" dirty="0">
                <a:solidFill>
                  <a:schemeClr val="tx1"/>
                </a:solidFill>
                <a:effectLst/>
                <a:latin typeface="微软雅黑" panose="020B0503020204020204" charset="-122"/>
                <a:ea typeface="微软雅黑" panose="020B0503020204020204" charset="-122"/>
              </a:rPr>
              <a:t>七、</a:t>
            </a:r>
            <a:r>
              <a:rPr lang="en-US" altLang="zh-CN" sz="1800" b="1" dirty="0">
                <a:solidFill>
                  <a:schemeClr val="tx1"/>
                </a:solidFill>
                <a:effectLst/>
                <a:latin typeface="微软雅黑" panose="020B0503020204020204" charset="-122"/>
                <a:ea typeface="微软雅黑" panose="020B0503020204020204" charset="-122"/>
              </a:rPr>
              <a:t>sql</a:t>
            </a:r>
            <a:r>
              <a:rPr lang="zh-CN" altLang="en-US" sz="1800" b="1" dirty="0">
                <a:solidFill>
                  <a:schemeClr val="tx1"/>
                </a:solidFill>
                <a:effectLst/>
                <a:latin typeface="微软雅黑" panose="020B0503020204020204" charset="-122"/>
                <a:ea typeface="微软雅黑" panose="020B0503020204020204" charset="-122"/>
              </a:rPr>
              <a:t>优化建议</a:t>
            </a:r>
            <a:endParaRPr lang="zh-CN" altLang="en-US" sz="1800" b="1" dirty="0">
              <a:solidFill>
                <a:schemeClr val="tx1"/>
              </a:solidFill>
              <a:effectLst/>
              <a:latin typeface="微软雅黑" panose="020B0503020204020204" charset="-122"/>
              <a:ea typeface="微软雅黑" panose="020B0503020204020204" charset="-122"/>
            </a:endParaRPr>
          </a:p>
        </p:txBody>
      </p:sp>
      <p:sp>
        <p:nvSpPr>
          <p:cNvPr id="3" name="文本框 2"/>
          <p:cNvSpPr txBox="1"/>
          <p:nvPr/>
        </p:nvSpPr>
        <p:spPr>
          <a:xfrm>
            <a:off x="1001395" y="709930"/>
            <a:ext cx="9462770" cy="5962015"/>
          </a:xfrm>
          <a:prstGeom prst="rect">
            <a:avLst/>
          </a:prstGeom>
          <a:noFill/>
        </p:spPr>
        <p:txBody>
          <a:bodyPr wrap="square" rtlCol="0">
            <a:spAutoFit/>
          </a:bodyPr>
          <a:lstStyle/>
          <a:p>
            <a:pPr>
              <a:lnSpc>
                <a:spcPct val="130000"/>
              </a:lnSpc>
            </a:pPr>
            <a:r>
              <a:rPr lang="en-US" altLang="zh-CN" sz="1400" b="1" dirty="0">
                <a:latin typeface="Arial" panose="020B0604020202020204" pitchFamily="34" charset="0"/>
                <a:ea typeface="微软雅黑" panose="020B0503020204020204" charset="-122"/>
              </a:rPr>
              <a:t>1</a:t>
            </a:r>
            <a:r>
              <a:rPr lang="zh-CN" altLang="en-US" sz="1400" b="1" dirty="0">
                <a:latin typeface="Arial" panose="020B0604020202020204" pitchFamily="34" charset="0"/>
                <a:ea typeface="微软雅黑" panose="020B0503020204020204" charset="-122"/>
              </a:rPr>
              <a:t>、</a:t>
            </a:r>
            <a:r>
              <a:rPr lang="en-US" altLang="zh-CN" sz="1400" b="1" dirty="0">
                <a:latin typeface="Arial" panose="020B0604020202020204" pitchFamily="34" charset="0"/>
                <a:ea typeface="微软雅黑" panose="020B0503020204020204" charset="-122"/>
              </a:rPr>
              <a:t>使用EXPLAIN关键词检查SQL。</a:t>
            </a:r>
            <a:endParaRPr lang="en-US" altLang="zh-CN" sz="1400" b="1" dirty="0">
              <a:latin typeface="Arial" panose="020B0604020202020204" pitchFamily="34" charset="0"/>
              <a:ea typeface="微软雅黑" panose="020B0503020204020204" charset="-122"/>
            </a:endParaRPr>
          </a:p>
          <a:p>
            <a:pPr>
              <a:lnSpc>
                <a:spcPct val="130000"/>
              </a:lnSpc>
            </a:pPr>
            <a:r>
              <a:rPr lang="en-US" altLang="zh-CN" sz="1400" dirty="0">
                <a:latin typeface="Arial" panose="020B0604020202020204" pitchFamily="34" charset="0"/>
                <a:ea typeface="微软雅黑" panose="020B0503020204020204" charset="-122"/>
              </a:rPr>
              <a:t>EXPLAIN可以</a:t>
            </a:r>
            <a:r>
              <a:rPr lang="zh-CN" altLang="en-US" sz="1400" dirty="0">
                <a:latin typeface="Arial" panose="020B0604020202020204" pitchFamily="34" charset="0"/>
                <a:ea typeface="微软雅黑" panose="020B0503020204020204" charset="-122"/>
              </a:rPr>
              <a:t>帮助</a:t>
            </a:r>
            <a:r>
              <a:rPr lang="en-US" altLang="zh-CN" sz="1400" dirty="0">
                <a:latin typeface="Arial" panose="020B0604020202020204" pitchFamily="34" charset="0"/>
                <a:ea typeface="微软雅黑" panose="020B0503020204020204" charset="-122"/>
              </a:rPr>
              <a:t>分析查询语句或是表结构的性能瓶颈，还会告诉索引被如何利用的，你的数据表是如何被搜索和排序的，是否有全表扫描等；</a:t>
            </a:r>
            <a:endParaRPr lang="en-US" altLang="zh-CN" sz="1400"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2</a:t>
            </a:r>
            <a:r>
              <a:rPr lang="zh-CN" altLang="en-US" sz="1400" b="1" dirty="0">
                <a:latin typeface="Arial" panose="020B0604020202020204" pitchFamily="34" charset="0"/>
                <a:ea typeface="微软雅黑" panose="020B0503020204020204" charset="-122"/>
              </a:rPr>
              <a:t>、</a:t>
            </a:r>
            <a:r>
              <a:rPr lang="en-US" altLang="zh-CN" sz="1400" b="1" dirty="0">
                <a:latin typeface="Arial" panose="020B0604020202020204" pitchFamily="34" charset="0"/>
                <a:ea typeface="微软雅黑" panose="020B0503020204020204" charset="-122"/>
              </a:rPr>
              <a:t>查询的条件尽量使用索引字段</a:t>
            </a:r>
            <a:endParaRPr lang="en-US" altLang="zh-CN" sz="1400" b="1" dirty="0">
              <a:latin typeface="Arial" panose="020B0604020202020204" pitchFamily="34" charset="0"/>
              <a:ea typeface="微软雅黑" panose="020B0503020204020204" charset="-122"/>
            </a:endParaRPr>
          </a:p>
          <a:p>
            <a:pPr>
              <a:lnSpc>
                <a:spcPct val="130000"/>
              </a:lnSpc>
            </a:pPr>
            <a:r>
              <a:rPr lang="en-US" altLang="zh-CN" sz="1400" dirty="0">
                <a:latin typeface="Arial" panose="020B0604020202020204" pitchFamily="34" charset="0"/>
                <a:ea typeface="微软雅黑" panose="020B0503020204020204" charset="-122"/>
              </a:rPr>
              <a:t>如某一个表有多个条件，就尽量使用复合索引查询，复合索引使用要注意字段的先后顺序。（一次检索只能使用一个索引，尽管对where条件后面的多个字段都建立了索引，但是</a:t>
            </a:r>
            <a:r>
              <a:rPr lang="zh-CN" altLang="en-US" sz="1400" dirty="0">
                <a:latin typeface="Arial" panose="020B0604020202020204" pitchFamily="34" charset="0"/>
                <a:ea typeface="微软雅黑" panose="020B0503020204020204" charset="-122"/>
              </a:rPr>
              <a:t>查询优化器也只会选择一个</a:t>
            </a:r>
            <a:r>
              <a:rPr lang="en-US" altLang="zh-CN" sz="1400" dirty="0">
                <a:latin typeface="Arial" panose="020B0604020202020204" pitchFamily="34" charset="0"/>
                <a:ea typeface="微软雅黑" panose="020B0503020204020204" charset="-122"/>
              </a:rPr>
              <a:t>去查询）</a:t>
            </a:r>
            <a:endParaRPr lang="en-US" altLang="zh-CN" sz="1400"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3</a:t>
            </a:r>
            <a:r>
              <a:rPr lang="zh-CN" altLang="en-US" sz="1400" b="1" dirty="0">
                <a:latin typeface="Arial" panose="020B0604020202020204" pitchFamily="34" charset="0"/>
                <a:ea typeface="微软雅黑" panose="020B0503020204020204" charset="-122"/>
              </a:rPr>
              <a:t>、</a:t>
            </a:r>
            <a:r>
              <a:rPr lang="en-US" altLang="zh-CN" sz="1400" b="1" dirty="0">
                <a:latin typeface="Arial" panose="020B0604020202020204" pitchFamily="34" charset="0"/>
                <a:ea typeface="微软雅黑" panose="020B0503020204020204" charset="-122"/>
              </a:rPr>
              <a:t>多表关联尽量用join，减少子查询的使用</a:t>
            </a:r>
            <a:r>
              <a:rPr lang="en-US" altLang="zh-CN" sz="1400" dirty="0">
                <a:latin typeface="Arial" panose="020B0604020202020204" pitchFamily="34" charset="0"/>
                <a:ea typeface="微软雅黑" panose="020B0503020204020204" charset="-122"/>
              </a:rPr>
              <a:t>。</a:t>
            </a:r>
            <a:endParaRPr lang="en-US" altLang="zh-CN" sz="1400" dirty="0">
              <a:latin typeface="Arial" panose="020B0604020202020204" pitchFamily="34" charset="0"/>
              <a:ea typeface="微软雅黑" panose="020B0503020204020204" charset="-122"/>
            </a:endParaRPr>
          </a:p>
          <a:p>
            <a:pPr>
              <a:lnSpc>
                <a:spcPct val="130000"/>
              </a:lnSpc>
            </a:pPr>
            <a:r>
              <a:rPr lang="en-US" altLang="zh-CN" sz="1400" dirty="0">
                <a:latin typeface="Arial" panose="020B0604020202020204" pitchFamily="34" charset="0"/>
                <a:ea typeface="微软雅黑" panose="020B0503020204020204" charset="-122"/>
              </a:rPr>
              <a:t>表的关联字段如果能用主键就用主键，也就是尽可能的使用索引字段。如果关联字段不是索引字段可以根据情况考虑添加索引。（关联字段添加索引）</a:t>
            </a:r>
            <a:endParaRPr lang="en-US" altLang="zh-CN" sz="1400"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4</a:t>
            </a:r>
            <a:r>
              <a:rPr lang="zh-CN" altLang="en-US" sz="1400" b="1" dirty="0">
                <a:latin typeface="Arial" panose="020B0604020202020204" pitchFamily="34" charset="0"/>
                <a:ea typeface="微软雅黑" panose="020B0503020204020204" charset="-122"/>
              </a:rPr>
              <a:t>、</a:t>
            </a:r>
            <a:r>
              <a:rPr lang="en-US" altLang="zh-CN" sz="1400" b="1" dirty="0">
                <a:latin typeface="Arial" panose="020B0604020202020204" pitchFamily="34" charset="0"/>
                <a:ea typeface="微软雅黑" panose="020B0503020204020204" charset="-122"/>
              </a:rPr>
              <a:t>尽量使用limit进行分页批量查询，不要一次全部获取。</a:t>
            </a:r>
            <a:endParaRPr lang="en-US" altLang="zh-CN" sz="1400" b="1"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5</a:t>
            </a:r>
            <a:r>
              <a:rPr lang="zh-CN" altLang="en-US" sz="1400" b="1" dirty="0">
                <a:latin typeface="Arial" panose="020B0604020202020204" pitchFamily="34" charset="0"/>
                <a:ea typeface="微软雅黑" panose="020B0503020204020204" charset="-122"/>
              </a:rPr>
              <a:t>、</a:t>
            </a:r>
            <a:r>
              <a:rPr lang="en-US" altLang="zh-CN" sz="1400" b="1" dirty="0">
                <a:latin typeface="Arial" panose="020B0604020202020204" pitchFamily="34" charset="0"/>
                <a:ea typeface="微软雅黑" panose="020B0503020204020204" charset="-122"/>
              </a:rPr>
              <a:t>避免select * 的使用，尽量select具体需要的字段，减少不必要字段的查询；</a:t>
            </a:r>
            <a:endParaRPr lang="en-US" altLang="zh-CN" sz="1400" b="1" dirty="0">
              <a:latin typeface="Arial" panose="020B0604020202020204" pitchFamily="34" charset="0"/>
              <a:ea typeface="微软雅黑" panose="020B0503020204020204" charset="-122"/>
            </a:endParaRPr>
          </a:p>
          <a:p>
            <a:pPr>
              <a:lnSpc>
                <a:spcPct val="130000"/>
              </a:lnSpc>
            </a:pPr>
            <a:r>
              <a:rPr lang="en-US" altLang="zh-CN" sz="1400" dirty="0">
                <a:latin typeface="Arial" panose="020B0604020202020204" pitchFamily="34" charset="0"/>
                <a:ea typeface="微软雅黑" panose="020B0503020204020204" charset="-122"/>
              </a:rPr>
              <a:t>    </a:t>
            </a:r>
            <a:r>
              <a:rPr lang="zh-CN" altLang="en-US" sz="1400" dirty="0">
                <a:latin typeface="Arial" panose="020B0604020202020204" pitchFamily="34" charset="0"/>
                <a:ea typeface="微软雅黑" panose="020B0503020204020204" charset="-122"/>
              </a:rPr>
              <a:t>核心是为了减少返回结果的数据量大小，尽可能的利用覆盖索引，减少回表查询。</a:t>
            </a:r>
            <a:endParaRPr lang="en-US" altLang="zh-CN" sz="1400"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6</a:t>
            </a:r>
            <a:r>
              <a:rPr lang="zh-CN" altLang="en-US" sz="1400" b="1" dirty="0">
                <a:latin typeface="Arial" panose="020B0604020202020204" pitchFamily="34" charset="0"/>
                <a:ea typeface="微软雅黑" panose="020B0503020204020204" charset="-122"/>
              </a:rPr>
              <a:t>、</a:t>
            </a:r>
            <a:r>
              <a:rPr lang="en-US" altLang="zh-CN" sz="1400" b="1" dirty="0">
                <a:latin typeface="Arial" panose="020B0604020202020204" pitchFamily="34" charset="0"/>
                <a:ea typeface="微软雅黑" panose="020B0503020204020204" charset="-122"/>
              </a:rPr>
              <a:t>尽量将or 转换为 union all。</a:t>
            </a:r>
            <a:endParaRPr lang="en-US" altLang="zh-CN" sz="1400" b="1"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7</a:t>
            </a:r>
            <a:r>
              <a:rPr lang="zh-CN" altLang="en-US" sz="1400" b="1" dirty="0">
                <a:latin typeface="Arial" panose="020B0604020202020204" pitchFamily="34" charset="0"/>
                <a:ea typeface="微软雅黑" panose="020B0503020204020204" charset="-122"/>
              </a:rPr>
              <a:t>、</a:t>
            </a:r>
            <a:r>
              <a:rPr lang="en-US" altLang="zh-CN" sz="1400" b="1" dirty="0">
                <a:latin typeface="Arial" panose="020B0604020202020204" pitchFamily="34" charset="0"/>
                <a:ea typeface="微软雅黑" panose="020B0503020204020204" charset="-122"/>
              </a:rPr>
              <a:t>尽量避免使用is null或is not null。</a:t>
            </a:r>
            <a:endParaRPr lang="en-US" altLang="zh-CN" sz="1400" b="1"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8</a:t>
            </a:r>
            <a:r>
              <a:rPr lang="zh-CN" altLang="en-US" sz="1400" b="1" dirty="0">
                <a:latin typeface="Arial" panose="020B0604020202020204" pitchFamily="34" charset="0"/>
                <a:ea typeface="微软雅黑" panose="020B0503020204020204" charset="-122"/>
              </a:rPr>
              <a:t>、</a:t>
            </a:r>
            <a:r>
              <a:rPr lang="en-US" altLang="zh-CN" sz="1400" b="1" dirty="0">
                <a:latin typeface="Arial" panose="020B0604020202020204" pitchFamily="34" charset="0"/>
                <a:ea typeface="微软雅黑" panose="020B0503020204020204" charset="-122"/>
              </a:rPr>
              <a:t>要注意like的使用，前模糊和全模糊不会走索引。</a:t>
            </a:r>
            <a:endParaRPr lang="en-US" altLang="zh-CN" sz="1400" b="1"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9</a:t>
            </a:r>
            <a:r>
              <a:rPr lang="zh-CN" altLang="en-US" sz="1400" b="1" dirty="0">
                <a:latin typeface="Arial" panose="020B0604020202020204" pitchFamily="34" charset="0"/>
                <a:ea typeface="微软雅黑" panose="020B0503020204020204" charset="-122"/>
              </a:rPr>
              <a:t>、</a:t>
            </a:r>
            <a:r>
              <a:rPr lang="en-US" altLang="zh-CN" sz="1400" b="1" dirty="0">
                <a:latin typeface="Arial" panose="020B0604020202020204" pitchFamily="34" charset="0"/>
                <a:ea typeface="微软雅黑" panose="020B0503020204020204" charset="-122"/>
              </a:rPr>
              <a:t>Where后的查询字段尽量减少使用函数，因为函数会造成索引失效。</a:t>
            </a:r>
            <a:endParaRPr lang="en-US" altLang="zh-CN" sz="1400" b="1"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10</a:t>
            </a:r>
            <a:r>
              <a:rPr lang="zh-CN" altLang="en-US" sz="1400" b="1" dirty="0">
                <a:latin typeface="Arial" panose="020B0604020202020204" pitchFamily="34" charset="0"/>
                <a:ea typeface="微软雅黑" panose="020B0503020204020204" charset="-122"/>
              </a:rPr>
              <a:t>、</a:t>
            </a:r>
            <a:r>
              <a:rPr lang="en-US" altLang="zh-CN" sz="1400" b="1" dirty="0">
                <a:latin typeface="Arial" panose="020B0604020202020204" pitchFamily="34" charset="0"/>
                <a:ea typeface="微软雅黑" panose="020B0503020204020204" charset="-122"/>
              </a:rPr>
              <a:t>避免使用不等于（!=），因为它不会使用索引。</a:t>
            </a:r>
            <a:endParaRPr lang="en-US" altLang="zh-CN" sz="1400" b="1" dirty="0">
              <a:latin typeface="Arial" panose="020B0604020202020204" pitchFamily="34" charset="0"/>
              <a:ea typeface="微软雅黑" panose="020B0503020204020204" charset="-122"/>
            </a:endParaRPr>
          </a:p>
          <a:p>
            <a:pPr>
              <a:lnSpc>
                <a:spcPct val="130000"/>
              </a:lnSpc>
            </a:pPr>
            <a:r>
              <a:rPr lang="en-US" altLang="zh-CN" sz="1400" dirty="0">
                <a:latin typeface="Arial" panose="020B0604020202020204" pitchFamily="34" charset="0"/>
                <a:ea typeface="微软雅黑" panose="020B0503020204020204" charset="-122"/>
              </a:rPr>
              <a:t>11</a:t>
            </a:r>
            <a:r>
              <a:rPr lang="zh-CN" altLang="en-US" sz="1400" dirty="0">
                <a:latin typeface="Arial" panose="020B0604020202020204" pitchFamily="34" charset="0"/>
                <a:ea typeface="微软雅黑" panose="020B0503020204020204" charset="-122"/>
              </a:rPr>
              <a:t>、</a:t>
            </a:r>
            <a:r>
              <a:rPr lang="en-US" altLang="zh-CN" sz="1400" dirty="0">
                <a:latin typeface="Arial" panose="020B0604020202020204" pitchFamily="34" charset="0"/>
                <a:ea typeface="微软雅黑" panose="020B0503020204020204" charset="-122"/>
              </a:rPr>
              <a:t>用exists代替in，not exists代替not in，效率会更好，not exists更进一步可以使用left join代替</a:t>
            </a:r>
            <a:endParaRPr lang="en-US" altLang="zh-CN" sz="1400" dirty="0">
              <a:latin typeface="Arial" panose="020B0604020202020204" pitchFamily="34" charset="0"/>
              <a:ea typeface="微软雅黑" panose="020B0503020204020204" charset="-122"/>
            </a:endParaRPr>
          </a:p>
          <a:p>
            <a:pPr>
              <a:lnSpc>
                <a:spcPct val="130000"/>
              </a:lnSpc>
            </a:pPr>
            <a:r>
              <a:rPr lang="en-US" altLang="zh-CN" sz="1400" dirty="0">
                <a:latin typeface="Arial" panose="020B0604020202020204" pitchFamily="34" charset="0"/>
                <a:ea typeface="微软雅黑" panose="020B0503020204020204" charset="-122"/>
              </a:rPr>
              <a:t>12</a:t>
            </a:r>
            <a:r>
              <a:rPr lang="zh-CN" altLang="en-US" sz="1400" dirty="0">
                <a:latin typeface="Arial" panose="020B0604020202020204" pitchFamily="34" charset="0"/>
                <a:ea typeface="微软雅黑" panose="020B0503020204020204" charset="-122"/>
              </a:rPr>
              <a:t>、</a:t>
            </a:r>
            <a:r>
              <a:rPr lang="en-US" altLang="zh-CN" sz="1400" dirty="0">
                <a:latin typeface="Arial" panose="020B0604020202020204" pitchFamily="34" charset="0"/>
                <a:ea typeface="微软雅黑" panose="020B0503020204020204" charset="-122"/>
              </a:rPr>
              <a:t>避免使用HAVING子句, HAVING 只会在检索出所有记录之后才对结果集进行过滤，这个处理需要排序，总计等操作。如果能通过WHERE子句限制记录的数目,那就能减少这方面的开销。</a:t>
            </a:r>
            <a:endParaRPr lang="en-US" altLang="zh-CN" sz="1400" dirty="0">
              <a:latin typeface="Arial" panose="020B0604020202020204" pitchFamily="34" charset="0"/>
              <a:ea typeface="微软雅黑" panose="020B0503020204020204" charset="-122"/>
            </a:endParaRPr>
          </a:p>
          <a:p>
            <a:pPr>
              <a:lnSpc>
                <a:spcPct val="130000"/>
              </a:lnSpc>
            </a:pPr>
            <a:r>
              <a:rPr lang="en-US" altLang="zh-CN" sz="1400" b="1" dirty="0">
                <a:latin typeface="Arial" panose="020B0604020202020204" pitchFamily="34" charset="0"/>
                <a:ea typeface="微软雅黑" panose="020B0503020204020204" charset="-122"/>
              </a:rPr>
              <a:t>13</a:t>
            </a:r>
            <a:r>
              <a:rPr lang="zh-CN" altLang="en-US" sz="1400" b="1" dirty="0">
                <a:latin typeface="Arial" panose="020B0604020202020204" pitchFamily="34" charset="0"/>
                <a:ea typeface="微软雅黑" panose="020B0503020204020204" charset="-122"/>
              </a:rPr>
              <a:t>、</a:t>
            </a:r>
            <a:r>
              <a:rPr lang="en-US" altLang="zh-CN" sz="1400" b="1" dirty="0">
                <a:latin typeface="Arial" panose="020B0604020202020204" pitchFamily="34" charset="0"/>
                <a:ea typeface="微软雅黑" panose="020B0503020204020204" charset="-122"/>
              </a:rPr>
              <a:t>对分组、排序字段建立索引</a:t>
            </a:r>
            <a:endParaRPr lang="zh-CN" altLang="en-US" sz="1400" b="1" dirty="0" smtClean="0">
              <a:solidFill>
                <a:srgbClr val="FF0000"/>
              </a:solidFill>
              <a:latin typeface="Arial" panose="020B0604020202020204" pitchFamily="34" charset="0"/>
              <a:ea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
          </p:nvPr>
        </p:nvSpPr>
        <p:spPr>
          <a:xfrm>
            <a:off x="1364397" y="620336"/>
            <a:ext cx="8889571" cy="467211"/>
          </a:xfrm>
        </p:spPr>
        <p:txBody>
          <a:bodyPr/>
          <a:p>
            <a:pPr algn="l"/>
            <a:r>
              <a:rPr lang="zh-CN" altLang="en-US" sz="2000" b="1">
                <a:solidFill>
                  <a:schemeClr val="tx1"/>
                </a:solidFill>
              </a:rPr>
              <a:t>索引使用通俗理口诀</a:t>
            </a:r>
            <a:endParaRPr lang="zh-CN" altLang="en-US" sz="2000" b="1">
              <a:solidFill>
                <a:schemeClr val="tx1"/>
              </a:solidFill>
            </a:endParaRPr>
          </a:p>
        </p:txBody>
      </p:sp>
      <p:sp>
        <p:nvSpPr>
          <p:cNvPr id="4" name="文本框 3"/>
          <p:cNvSpPr txBox="1"/>
          <p:nvPr/>
        </p:nvSpPr>
        <p:spPr>
          <a:xfrm>
            <a:off x="2578100" y="1656080"/>
            <a:ext cx="4902200" cy="2489200"/>
          </a:xfrm>
          <a:prstGeom prst="rect">
            <a:avLst/>
          </a:prstGeom>
          <a:noFill/>
        </p:spPr>
        <p:txBody>
          <a:bodyPr wrap="square" rtlCol="0" anchor="t">
            <a:spAutoFit/>
          </a:bodyPr>
          <a:p>
            <a:pPr>
              <a:lnSpc>
                <a:spcPct val="130000"/>
              </a:lnSpc>
            </a:pPr>
            <a:r>
              <a:rPr lang="zh-CN" altLang="en-US" sz="2400" b="1" dirty="0" smtClean="0">
                <a:solidFill>
                  <a:schemeClr val="accent5">
                    <a:lumMod val="75000"/>
                  </a:schemeClr>
                </a:solidFill>
                <a:latin typeface="华文楷体" panose="02010600040101010101" charset="-122"/>
                <a:ea typeface="华文楷体" panose="02010600040101010101" charset="-122"/>
                <a:cs typeface="华文楷体" panose="02010600040101010101" charset="-122"/>
              </a:rPr>
              <a:t>全值匹配我最爱，最左前缀要遵守；   </a:t>
            </a:r>
            <a:endParaRPr lang="zh-CN" altLang="en-US" sz="2400" b="1" dirty="0" smtClean="0">
              <a:solidFill>
                <a:schemeClr val="accent5">
                  <a:lumMod val="75000"/>
                </a:schemeClr>
              </a:solidFill>
              <a:latin typeface="华文楷体" panose="02010600040101010101" charset="-122"/>
              <a:ea typeface="华文楷体" panose="02010600040101010101" charset="-122"/>
              <a:cs typeface="华文楷体" panose="02010600040101010101" charset="-122"/>
            </a:endParaRPr>
          </a:p>
          <a:p>
            <a:pPr>
              <a:lnSpc>
                <a:spcPct val="130000"/>
              </a:lnSpc>
            </a:pPr>
            <a:r>
              <a:rPr lang="zh-CN" altLang="en-US" sz="2400" b="1" dirty="0" smtClean="0">
                <a:solidFill>
                  <a:schemeClr val="accent5">
                    <a:lumMod val="75000"/>
                  </a:schemeClr>
                </a:solidFill>
                <a:latin typeface="华文楷体" panose="02010600040101010101" charset="-122"/>
                <a:ea typeface="华文楷体" panose="02010600040101010101" charset="-122"/>
                <a:cs typeface="华文楷体" panose="02010600040101010101" charset="-122"/>
              </a:rPr>
              <a:t>带头大哥不能死，中间兄弟不能断；   </a:t>
            </a:r>
            <a:endParaRPr lang="zh-CN" altLang="en-US" sz="2400" b="1" dirty="0" smtClean="0">
              <a:solidFill>
                <a:schemeClr val="accent5">
                  <a:lumMod val="75000"/>
                </a:schemeClr>
              </a:solidFill>
              <a:latin typeface="华文楷体" panose="02010600040101010101" charset="-122"/>
              <a:ea typeface="华文楷体" panose="02010600040101010101" charset="-122"/>
              <a:cs typeface="华文楷体" panose="02010600040101010101" charset="-122"/>
            </a:endParaRPr>
          </a:p>
          <a:p>
            <a:pPr>
              <a:lnSpc>
                <a:spcPct val="130000"/>
              </a:lnSpc>
            </a:pPr>
            <a:r>
              <a:rPr lang="zh-CN" altLang="en-US" sz="2400" b="1" dirty="0" smtClean="0">
                <a:solidFill>
                  <a:schemeClr val="accent5">
                    <a:lumMod val="75000"/>
                  </a:schemeClr>
                </a:solidFill>
                <a:latin typeface="华文楷体" panose="02010600040101010101" charset="-122"/>
                <a:ea typeface="华文楷体" panose="02010600040101010101" charset="-122"/>
                <a:cs typeface="华文楷体" panose="02010600040101010101" charset="-122"/>
              </a:rPr>
              <a:t>索引列上少计算，范围之后全失效；  </a:t>
            </a:r>
            <a:endParaRPr lang="zh-CN" altLang="en-US" sz="2400" b="1" dirty="0" smtClean="0">
              <a:solidFill>
                <a:schemeClr val="accent5">
                  <a:lumMod val="75000"/>
                </a:schemeClr>
              </a:solidFill>
              <a:latin typeface="华文楷体" panose="02010600040101010101" charset="-122"/>
              <a:ea typeface="华文楷体" panose="02010600040101010101" charset="-122"/>
              <a:cs typeface="华文楷体" panose="02010600040101010101" charset="-122"/>
            </a:endParaRPr>
          </a:p>
          <a:p>
            <a:pPr>
              <a:lnSpc>
                <a:spcPct val="130000"/>
              </a:lnSpc>
            </a:pPr>
            <a:r>
              <a:rPr lang="zh-CN" altLang="en-US" sz="2400" b="1" dirty="0" smtClean="0">
                <a:solidFill>
                  <a:schemeClr val="accent5">
                    <a:lumMod val="75000"/>
                  </a:schemeClr>
                </a:solidFill>
                <a:latin typeface="华文楷体" panose="02010600040101010101" charset="-122"/>
                <a:ea typeface="华文楷体" panose="02010600040101010101" charset="-122"/>
                <a:cs typeface="华文楷体" panose="02010600040101010101" charset="-122"/>
              </a:rPr>
              <a:t>LIKE百分写最右，覆盖索引不写星；   </a:t>
            </a:r>
            <a:endParaRPr lang="zh-CN" altLang="en-US" sz="2400" b="1" dirty="0" smtClean="0">
              <a:solidFill>
                <a:schemeClr val="accent5">
                  <a:lumMod val="75000"/>
                </a:schemeClr>
              </a:solidFill>
              <a:latin typeface="华文楷体" panose="02010600040101010101" charset="-122"/>
              <a:ea typeface="华文楷体" panose="02010600040101010101" charset="-122"/>
              <a:cs typeface="华文楷体" panose="02010600040101010101" charset="-122"/>
            </a:endParaRPr>
          </a:p>
          <a:p>
            <a:pPr>
              <a:lnSpc>
                <a:spcPct val="130000"/>
              </a:lnSpc>
            </a:pPr>
            <a:r>
              <a:rPr lang="zh-CN" altLang="en-US" sz="2400" b="1" dirty="0" smtClean="0">
                <a:solidFill>
                  <a:schemeClr val="accent5">
                    <a:lumMod val="75000"/>
                  </a:schemeClr>
                </a:solidFill>
                <a:latin typeface="华文楷体" panose="02010600040101010101" charset="-122"/>
                <a:ea typeface="华文楷体" panose="02010600040101010101" charset="-122"/>
                <a:cs typeface="华文楷体" panose="02010600040101010101" charset="-122"/>
              </a:rPr>
              <a:t>不等空值还有or，索引失效要少用。</a:t>
            </a:r>
            <a:endParaRPr lang="zh-CN" altLang="en-US" sz="2400" b="1" dirty="0" smtClean="0">
              <a:solidFill>
                <a:schemeClr val="accent5">
                  <a:lumMod val="75000"/>
                </a:schemeClr>
              </a:solidFill>
              <a:latin typeface="华文楷体" panose="02010600040101010101" charset="-122"/>
              <a:ea typeface="华文楷体" panose="02010600040101010101" charset="-122"/>
              <a:cs typeface="华文楷体" panose="02010600040101010101" charset="-122"/>
            </a:endParaRPr>
          </a:p>
        </p:txBody>
      </p:sp>
      <p:pic>
        <p:nvPicPr>
          <p:cNvPr id="6" name="图片 5" descr="01762697"/>
          <p:cNvPicPr>
            <a:picLocks noChangeAspect="1"/>
          </p:cNvPicPr>
          <p:nvPr/>
        </p:nvPicPr>
        <p:blipFill>
          <a:blip r:embed="rId1"/>
          <a:stretch>
            <a:fillRect/>
          </a:stretch>
        </p:blipFill>
        <p:spPr>
          <a:xfrm>
            <a:off x="8628380" y="3479800"/>
            <a:ext cx="1625600" cy="1625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6229" y="2341082"/>
            <a:ext cx="5529943" cy="1107996"/>
          </a:xfrm>
          <a:prstGeom prst="rect">
            <a:avLst/>
          </a:prstGeom>
          <a:noFill/>
        </p:spPr>
        <p:txBody>
          <a:bodyPr wrap="square" rtlCol="0">
            <a:spAutoFit/>
          </a:bodyPr>
          <a:lstStyle/>
          <a:p>
            <a:r>
              <a:rPr lang="en-US" altLang="zh-CN" sz="6600" dirty="0">
                <a:solidFill>
                  <a:srgbClr val="FFCC00"/>
                </a:solidFill>
              </a:rPr>
              <a:t>Thank</a:t>
            </a:r>
            <a:r>
              <a:rPr lang="en-US" altLang="zh-CN" sz="6600" dirty="0">
                <a:solidFill>
                  <a:schemeClr val="bg1"/>
                </a:solidFill>
              </a:rPr>
              <a:t> </a:t>
            </a:r>
            <a:r>
              <a:rPr lang="en-US" altLang="zh-CN" sz="6600" dirty="0">
                <a:solidFill>
                  <a:srgbClr val="33CCCC"/>
                </a:solidFill>
              </a:rPr>
              <a:t>you!</a:t>
            </a:r>
            <a:endParaRPr lang="zh-CN" altLang="en-US" sz="6600" dirty="0">
              <a:solidFill>
                <a:srgbClr val="33CCCC"/>
              </a:solidFill>
            </a:endParaRPr>
          </a:p>
        </p:txBody>
      </p:sp>
      <p:sp>
        <p:nvSpPr>
          <p:cNvPr id="6" name="TextBox 5"/>
          <p:cNvSpPr txBox="1"/>
          <p:nvPr/>
        </p:nvSpPr>
        <p:spPr>
          <a:xfrm>
            <a:off x="1901368" y="3715006"/>
            <a:ext cx="4769515" cy="400110"/>
          </a:xfrm>
          <a:prstGeom prst="rect">
            <a:avLst/>
          </a:prstGeom>
          <a:noFill/>
        </p:spPr>
        <p:txBody>
          <a:bodyPr wrap="square" rtlCol="0">
            <a:spAutoFit/>
          </a:bodyPr>
          <a:lstStyle/>
          <a:p>
            <a:r>
              <a:rPr lang="zh-CN" altLang="en-US" sz="2000" spc="600" dirty="0">
                <a:latin typeface="微软雅黑" panose="020B0503020204020204" charset="-122"/>
                <a:ea typeface="微软雅黑" panose="020B0503020204020204" charset="-122"/>
              </a:rPr>
              <a:t>深圳市华云中盛科技有限公司</a:t>
            </a:r>
            <a:endParaRPr lang="en-US" altLang="zh-CN" sz="2000" spc="600" dirty="0">
              <a:latin typeface="微软雅黑" panose="020B0503020204020204" charset="-122"/>
              <a:ea typeface="微软雅黑" panose="020B0503020204020204" charset="-122"/>
            </a:endParaRPr>
          </a:p>
        </p:txBody>
      </p:sp>
      <p:sp>
        <p:nvSpPr>
          <p:cNvPr id="8" name="TextBox 7"/>
          <p:cNvSpPr txBox="1"/>
          <p:nvPr/>
        </p:nvSpPr>
        <p:spPr>
          <a:xfrm>
            <a:off x="1959750" y="4115116"/>
            <a:ext cx="3389465" cy="276993"/>
          </a:xfrm>
          <a:prstGeom prst="rect">
            <a:avLst/>
          </a:prstGeom>
          <a:noFill/>
          <a:effectLst/>
        </p:spPr>
        <p:txBody>
          <a:bodyPr wrap="square" lIns="91434" tIns="45717" rIns="91434" bIns="45717" rtlCol="0">
            <a:spAutoFit/>
          </a:bodyPr>
          <a:lstStyle/>
          <a:p>
            <a:r>
              <a:rPr lang="en-US" altLang="zh-CN" sz="1200" spc="600" dirty="0">
                <a:effectLst/>
                <a:latin typeface="Arial" panose="020B0604020202020204" pitchFamily="34" charset="0"/>
                <a:ea typeface="微软雅黑" panose="020B0503020204020204" charset="-122"/>
                <a:cs typeface="Arial" panose="020B0604020202020204" pitchFamily="34" charset="0"/>
              </a:rPr>
              <a:t>www.hua-cloud.com.cn</a:t>
            </a:r>
            <a:endParaRPr lang="zh-CN" altLang="en-US" sz="1200" spc="600" dirty="0">
              <a:effectLst/>
              <a:latin typeface="Arial" panose="020B0604020202020204" pitchFamily="34" charset="0"/>
              <a:ea typeface="微软雅黑" panose="020B0503020204020204" charset="-122"/>
              <a:cs typeface="Arial" panose="020B0604020202020204" pitchFamily="34" charset="0"/>
            </a:endParaRPr>
          </a:p>
        </p:txBody>
      </p:sp>
      <p:sp>
        <p:nvSpPr>
          <p:cNvPr id="4" name="矩形 3"/>
          <p:cNvSpPr/>
          <p:nvPr/>
        </p:nvSpPr>
        <p:spPr>
          <a:xfrm>
            <a:off x="6867429" y="1886209"/>
            <a:ext cx="45719" cy="336731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descr="C:\Users\Administrator\Desktop\qrcode_for_gh_d993b6d6ca48_128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08068" y="2320043"/>
            <a:ext cx="2258070" cy="22580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95045" y="131445"/>
            <a:ext cx="9496425" cy="6805930"/>
          </a:xfrm>
          <a:prstGeom prst="rect">
            <a:avLst/>
          </a:prstGeom>
          <a:noFill/>
        </p:spPr>
        <p:txBody>
          <a:bodyPr wrap="square" rtlCol="0">
            <a:spAutoFit/>
          </a:bodyPr>
          <a:p>
            <a:pPr marL="342900" indent="-342900">
              <a:lnSpc>
                <a:spcPct val="130000"/>
              </a:lnSpc>
              <a:buFont typeface="Wingdings" panose="05000000000000000000" charset="0"/>
              <a:buAutoNum type="arabicPeriod"/>
            </a:pPr>
            <a:r>
              <a:rPr lang="en-US" altLang="zh-CN"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B+</a:t>
            </a: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哈希索引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聚簇索引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非聚簇索引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主键索引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辅助索引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唯一索引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普通索引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全文索引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空间索引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组合索引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覆盖索引</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gn="l">
              <a:lnSpc>
                <a:spcPct val="130000"/>
              </a:lnSpc>
              <a:buClrTx/>
              <a:buSzTx/>
              <a:buFont typeface="Wingdings" panose="05000000000000000000" charset="0"/>
              <a:buAutoNum type="arabicPeriod"/>
            </a:pPr>
            <a:r>
              <a:rPr lang="zh-CN" altLang="en-US"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降序索引（https://www.cnblogs.com/ivictor/p/9072361.html）</a:t>
            </a:r>
            <a:endParaRPr lang="zh-CN" altLang="en-US"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a:p>
            <a:pPr marL="342900" indent="-342900" algn="l">
              <a:lnSpc>
                <a:spcPct val="130000"/>
              </a:lnSpc>
              <a:buClrTx/>
              <a:buSzTx/>
              <a:buFont typeface="Wingdings" panose="05000000000000000000" charset="0"/>
              <a:buAutoNum type="arabicPeriod"/>
            </a:pPr>
            <a:r>
              <a:rPr lang="zh-CN" altLang="en-US"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自适应</a:t>
            </a:r>
            <a:r>
              <a:rPr lang="en-US" altLang="zh-CN"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hash</a:t>
            </a:r>
            <a:r>
              <a:rPr lang="zh-CN" altLang="en-US"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rPr>
              <a:t>索引</a:t>
            </a:r>
            <a:endParaRPr lang="zh-CN" altLang="en-US"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457325" y="775970"/>
            <a:ext cx="9034145" cy="5846445"/>
          </a:xfrm>
          <a:prstGeom prst="rect">
            <a:avLst/>
          </a:prstGeom>
          <a:noFill/>
        </p:spPr>
        <p:txBody>
          <a:bodyPr wrap="square" rtlCol="0">
            <a:spAutoFit/>
          </a:bodyPr>
          <a:p>
            <a:pPr marL="342900" indent="-342900">
              <a:lnSpc>
                <a:spcPct val="130000"/>
              </a:lnSpc>
              <a:buFont typeface="Wingdings" panose="05000000000000000000" charset="0"/>
              <a:buAutoNum type="arabicPeriod"/>
            </a:pPr>
            <a:r>
              <a:rPr lang="zh-CN" altLang="en-US" b="1" dirty="0" smtClean="0">
                <a:latin typeface="Arial" panose="020B0604020202020204" pitchFamily="34" charset="0"/>
                <a:ea typeface="微软雅黑" panose="020B0503020204020204" charset="-122"/>
              </a:rPr>
              <a:t>为什么使用索引查询会更快？</a:t>
            </a: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b="1" dirty="0" smtClean="0">
                <a:latin typeface="Arial" panose="020B0604020202020204" pitchFamily="34" charset="0"/>
                <a:ea typeface="微软雅黑" panose="020B0503020204020204" charset="-122"/>
              </a:rPr>
              <a:t>为什么使用</a:t>
            </a:r>
            <a:r>
              <a:rPr lang="en-US" altLang="zh-CN" b="1" dirty="0" smtClean="0">
                <a:latin typeface="Arial" panose="020B0604020202020204" pitchFamily="34" charset="0"/>
                <a:ea typeface="微软雅黑" panose="020B0503020204020204" charset="-122"/>
              </a:rPr>
              <a:t>B+</a:t>
            </a:r>
            <a:r>
              <a:rPr lang="zh-CN" altLang="en-US" b="1" dirty="0" smtClean="0">
                <a:latin typeface="Arial" panose="020B0604020202020204" pitchFamily="34" charset="0"/>
                <a:ea typeface="微软雅黑" panose="020B0503020204020204" charset="-122"/>
              </a:rPr>
              <a:t>树作为索引的数据结构，好处是什么？</a:t>
            </a: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en-US" altLang="zh-CN" b="1" dirty="0" smtClean="0">
                <a:latin typeface="Arial" panose="020B0604020202020204" pitchFamily="34" charset="0"/>
                <a:ea typeface="微软雅黑" panose="020B0503020204020204" charset="-122"/>
              </a:rPr>
              <a:t>B+</a:t>
            </a:r>
            <a:r>
              <a:rPr lang="zh-CN" altLang="en-US" b="1" dirty="0" smtClean="0">
                <a:latin typeface="Arial" panose="020B0604020202020204" pitchFamily="34" charset="0"/>
                <a:ea typeface="微软雅黑" panose="020B0503020204020204" charset="-122"/>
              </a:rPr>
              <a:t>索引和</a:t>
            </a:r>
            <a:r>
              <a:rPr lang="en-US" altLang="zh-CN" b="1" dirty="0" smtClean="0">
                <a:latin typeface="Arial" panose="020B0604020202020204" pitchFamily="34" charset="0"/>
                <a:ea typeface="微软雅黑" panose="020B0503020204020204" charset="-122"/>
              </a:rPr>
              <a:t>hash</a:t>
            </a:r>
            <a:r>
              <a:rPr lang="zh-CN" altLang="en-US" b="1" dirty="0" smtClean="0">
                <a:latin typeface="Arial" panose="020B0604020202020204" pitchFamily="34" charset="0"/>
                <a:ea typeface="微软雅黑" panose="020B0503020204020204" charset="-122"/>
              </a:rPr>
              <a:t>索引的区别</a:t>
            </a: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en-US" altLang="zh-CN" b="1" dirty="0" smtClean="0">
                <a:latin typeface="Arial" panose="020B0604020202020204" pitchFamily="34" charset="0"/>
                <a:ea typeface="微软雅黑" panose="020B0503020204020204" charset="-122"/>
              </a:rPr>
              <a:t>MySql</a:t>
            </a:r>
            <a:r>
              <a:rPr lang="zh-CN" altLang="en-US" b="1" dirty="0" smtClean="0">
                <a:latin typeface="Arial" panose="020B0604020202020204" pitchFamily="34" charset="0"/>
                <a:ea typeface="微软雅黑" panose="020B0503020204020204" charset="-122"/>
              </a:rPr>
              <a:t>中</a:t>
            </a:r>
            <a:r>
              <a:rPr lang="en-US" altLang="zh-CN" b="1" dirty="0" smtClean="0">
                <a:latin typeface="Arial" panose="020B0604020202020204" pitchFamily="34" charset="0"/>
                <a:ea typeface="微软雅黑" panose="020B0503020204020204" charset="-122"/>
              </a:rPr>
              <a:t>Innodb</a:t>
            </a:r>
            <a:r>
              <a:rPr lang="zh-CN" altLang="en-US" b="1" dirty="0" smtClean="0">
                <a:latin typeface="Arial" panose="020B0604020202020204" pitchFamily="34" charset="0"/>
                <a:ea typeface="微软雅黑" panose="020B0503020204020204" charset="-122"/>
              </a:rPr>
              <a:t>引擎下</a:t>
            </a:r>
            <a:r>
              <a:rPr lang="zh-CN" altLang="en-US" b="1" dirty="0" smtClean="0">
                <a:latin typeface="Arial" panose="020B0604020202020204" pitchFamily="34" charset="0"/>
                <a:ea typeface="微软雅黑" panose="020B0503020204020204" charset="-122"/>
              </a:rPr>
              <a:t>中可以创建</a:t>
            </a:r>
            <a:r>
              <a:rPr lang="en-US" altLang="zh-CN" b="1" dirty="0" smtClean="0">
                <a:latin typeface="Arial" panose="020B0604020202020204" pitchFamily="34" charset="0"/>
                <a:ea typeface="微软雅黑" panose="020B0503020204020204" charset="-122"/>
              </a:rPr>
              <a:t>hash</a:t>
            </a:r>
            <a:r>
              <a:rPr lang="zh-CN" altLang="en-US" b="1" dirty="0" smtClean="0">
                <a:latin typeface="Arial" panose="020B0604020202020204" pitchFamily="34" charset="0"/>
                <a:ea typeface="微软雅黑" panose="020B0503020204020204" charset="-122"/>
              </a:rPr>
              <a:t>索引吗？</a:t>
            </a: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b="1" dirty="0" smtClean="0">
                <a:latin typeface="Arial" panose="020B0604020202020204" pitchFamily="34" charset="0"/>
                <a:ea typeface="微软雅黑" panose="020B0503020204020204" charset="-122"/>
              </a:rPr>
              <a:t>聚簇索引和非聚簇索引的区别</a:t>
            </a: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en-US" altLang="zh-CN" b="1" dirty="0" smtClean="0">
                <a:latin typeface="Arial" panose="020B0604020202020204" pitchFamily="34" charset="0"/>
                <a:ea typeface="微软雅黑" panose="020B0503020204020204" charset="-122"/>
              </a:rPr>
              <a:t>mysql</a:t>
            </a:r>
            <a:r>
              <a:rPr lang="zh-CN" altLang="en-US" b="1" dirty="0" smtClean="0">
                <a:latin typeface="Arial" panose="020B0604020202020204" pitchFamily="34" charset="0"/>
                <a:ea typeface="微软雅黑" panose="020B0503020204020204" charset="-122"/>
              </a:rPr>
              <a:t>中为什么推荐采用自增主键？</a:t>
            </a: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b="1" dirty="0" smtClean="0">
                <a:latin typeface="Arial" panose="020B0604020202020204" pitchFamily="34" charset="0"/>
                <a:ea typeface="微软雅黑" panose="020B0503020204020204" charset="-122"/>
              </a:rPr>
              <a:t>什么是回表查询？</a:t>
            </a: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r>
              <a:rPr lang="zh-CN" altLang="en-US" b="1" dirty="0" smtClean="0">
                <a:latin typeface="Arial" panose="020B0604020202020204" pitchFamily="34" charset="0"/>
                <a:ea typeface="微软雅黑" panose="020B0503020204020204" charset="-122"/>
              </a:rPr>
              <a:t>怎么利用覆盖索引</a:t>
            </a:r>
            <a:endParaRPr lang="zh-CN" altLang="en-US" b="1" dirty="0" smtClean="0">
              <a:latin typeface="Arial" panose="020B0604020202020204" pitchFamily="34" charset="0"/>
              <a:ea typeface="微软雅黑" panose="020B0503020204020204" charset="-122"/>
            </a:endParaRPr>
          </a:p>
          <a:p>
            <a:pPr marL="342900" indent="-342900">
              <a:lnSpc>
                <a:spcPct val="130000"/>
              </a:lnSpc>
              <a:buFont typeface="Wingdings" panose="05000000000000000000" charset="0"/>
              <a:buAutoNum type="arabicPeriod"/>
            </a:pPr>
            <a:endParaRPr lang="zh-CN" altLang="en-US" b="1" dirty="0" smtClean="0">
              <a:latin typeface="Arial" panose="020B0604020202020204" pitchFamily="34" charset="0"/>
              <a:ea typeface="微软雅黑" panose="020B0503020204020204" charset="-122"/>
            </a:endParaRPr>
          </a:p>
        </p:txBody>
      </p:sp>
      <p:pic>
        <p:nvPicPr>
          <p:cNvPr id="3" name="图片 2" descr="001D30C7"/>
          <p:cNvPicPr>
            <a:picLocks noChangeAspect="1"/>
          </p:cNvPicPr>
          <p:nvPr/>
        </p:nvPicPr>
        <p:blipFill>
          <a:blip r:embed="rId1"/>
          <a:stretch>
            <a:fillRect/>
          </a:stretch>
        </p:blipFill>
        <p:spPr>
          <a:xfrm>
            <a:off x="6873240" y="2541270"/>
            <a:ext cx="2029460" cy="20294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zh-CN" altLang="en-US" sz="1800" b="1" dirty="0">
                <a:solidFill>
                  <a:schemeClr val="tx1"/>
                </a:solidFill>
                <a:effectLst/>
                <a:latin typeface="微软雅黑" panose="020B0503020204020204" charset="-122"/>
                <a:ea typeface="微软雅黑" panose="020B0503020204020204" charset="-122"/>
              </a:rPr>
              <a:t>三，索引的数据结构</a:t>
            </a:r>
            <a:endParaRPr lang="zh-CN" altLang="en-US" sz="1800" b="1" dirty="0">
              <a:solidFill>
                <a:schemeClr val="tx1"/>
              </a:solidFill>
              <a:effectLst/>
              <a:latin typeface="微软雅黑" panose="020B0503020204020204" charset="-122"/>
              <a:ea typeface="微软雅黑" panose="020B0503020204020204" charset="-122"/>
            </a:endParaRPr>
          </a:p>
        </p:txBody>
      </p:sp>
      <p:sp>
        <p:nvSpPr>
          <p:cNvPr id="3" name="文本框 2"/>
          <p:cNvSpPr txBox="1"/>
          <p:nvPr/>
        </p:nvSpPr>
        <p:spPr>
          <a:xfrm>
            <a:off x="1198880" y="986790"/>
            <a:ext cx="8485505" cy="1489075"/>
          </a:xfrm>
          <a:prstGeom prst="rect">
            <a:avLst/>
          </a:prstGeom>
          <a:noFill/>
        </p:spPr>
        <p:txBody>
          <a:bodyPr wrap="square" rtlCol="0" anchor="t">
            <a:spAutoFit/>
          </a:bodyPr>
          <a:p>
            <a:pPr>
              <a:lnSpc>
                <a:spcPct val="130000"/>
              </a:lnSpc>
            </a:pPr>
            <a:r>
              <a:rPr lang="zh-CN" altLang="en-US" sz="1400" dirty="0" smtClean="0">
                <a:latin typeface="Arial" panose="020B0604020202020204" pitchFamily="34" charset="0"/>
                <a:ea typeface="微软雅黑" panose="020B0503020204020204" charset="-122"/>
              </a:rPr>
              <a:t>一般来说，索引本身也很大，不可能全部存储在内存中，因此索引往往以索引文件的形式存储的磁盘上。这样的话，索引查找过程中就要产生磁盘I/O消耗，相对于内存存取，I/O存取的消耗要高几个数量级，所以评价一个数据结构作为索引的优劣最重要的指标就是在查找过程中磁盘I/O操作次数的渐进复杂度。换句话说，索引的结构组织要尽量减少查找过程中磁盘I/O的存取次数。</a:t>
            </a:r>
            <a:endParaRPr lang="zh-CN" altLang="en-US" sz="1400" dirty="0" smtClean="0">
              <a:latin typeface="Arial" panose="020B0604020202020204" pitchFamily="34" charset="0"/>
              <a:ea typeface="微软雅黑" panose="020B0503020204020204" charset="-122"/>
            </a:endParaRPr>
          </a:p>
          <a:p>
            <a:pPr>
              <a:lnSpc>
                <a:spcPct val="130000"/>
              </a:lnSpc>
            </a:pPr>
            <a:endParaRPr lang="zh-CN" altLang="en-US" sz="1400" dirty="0" smtClean="0">
              <a:latin typeface="Arial" panose="020B0604020202020204" pitchFamily="34" charset="0"/>
              <a:ea typeface="微软雅黑" panose="020B0503020204020204" charset="-122"/>
            </a:endParaRPr>
          </a:p>
        </p:txBody>
      </p:sp>
      <p:sp>
        <p:nvSpPr>
          <p:cNvPr id="5" name="文本框 4"/>
          <p:cNvSpPr txBox="1"/>
          <p:nvPr/>
        </p:nvSpPr>
        <p:spPr>
          <a:xfrm>
            <a:off x="1565275" y="2475865"/>
            <a:ext cx="9042400" cy="3890645"/>
          </a:xfrm>
          <a:prstGeom prst="rect">
            <a:avLst/>
          </a:prstGeom>
          <a:noFill/>
        </p:spPr>
        <p:txBody>
          <a:bodyPr wrap="square" rtlCol="0">
            <a:spAutoFit/>
          </a:bodyPr>
          <a:p>
            <a:pPr algn="l">
              <a:lnSpc>
                <a:spcPct val="130000"/>
              </a:lnSpc>
            </a:pPr>
            <a:r>
              <a:rPr lang="zh-CN" altLang="en-US" sz="2000" dirty="0" smtClean="0">
                <a:latin typeface="Arial" panose="020B0604020202020204" pitchFamily="34" charset="0"/>
                <a:ea typeface="微软雅黑" panose="020B0503020204020204" charset="-122"/>
              </a:rPr>
              <a:t>索引的主要结构：</a:t>
            </a:r>
            <a:endParaRPr lang="zh-CN" altLang="en-US" sz="2000" dirty="0" smtClean="0">
              <a:latin typeface="Arial" panose="020B0604020202020204" pitchFamily="34" charset="0"/>
              <a:ea typeface="微软雅黑" panose="020B0503020204020204" charset="-122"/>
            </a:endParaRPr>
          </a:p>
          <a:p>
            <a:pPr marL="285750" indent="-285750" algn="l">
              <a:lnSpc>
                <a:spcPct val="130000"/>
              </a:lnSpc>
              <a:buFont typeface="Arial" panose="020B0604020202020204" pitchFamily="34" charset="0"/>
              <a:buChar char="•"/>
            </a:pPr>
            <a:r>
              <a:rPr lang="zh-CN" altLang="en-US" sz="2000" b="1" dirty="0" smtClean="0">
                <a:latin typeface="Arial" panose="020B0604020202020204" pitchFamily="34" charset="0"/>
                <a:ea typeface="微软雅黑" panose="020B0503020204020204" charset="-122"/>
              </a:rPr>
              <a:t>哈希索引</a:t>
            </a:r>
            <a:endParaRPr lang="zh-CN" altLang="en-US" sz="2000" b="1" dirty="0" smtClean="0">
              <a:latin typeface="Arial" panose="020B0604020202020204" pitchFamily="34" charset="0"/>
              <a:ea typeface="微软雅黑" panose="020B0503020204020204" charset="-122"/>
            </a:endParaRPr>
          </a:p>
          <a:p>
            <a:pPr marL="285750" indent="-285750" algn="l">
              <a:lnSpc>
                <a:spcPct val="130000"/>
              </a:lnSpc>
              <a:buFont typeface="Arial" panose="020B0604020202020204" pitchFamily="34" charset="0"/>
              <a:buChar char="•"/>
            </a:pPr>
            <a:r>
              <a:rPr lang="en-US" altLang="zh-CN" sz="2000" b="1" dirty="0" smtClean="0">
                <a:latin typeface="Arial" panose="020B0604020202020204" pitchFamily="34" charset="0"/>
                <a:ea typeface="微软雅黑" panose="020B0503020204020204" charset="-122"/>
              </a:rPr>
              <a:t>B-</a:t>
            </a:r>
            <a:r>
              <a:rPr lang="zh-CN" altLang="en-US" sz="2000" b="1" dirty="0" smtClean="0">
                <a:latin typeface="Arial" panose="020B0604020202020204" pitchFamily="34" charset="0"/>
                <a:ea typeface="微软雅黑" panose="020B0503020204020204" charset="-122"/>
              </a:rPr>
              <a:t>索引</a:t>
            </a:r>
            <a:endParaRPr lang="zh-CN" altLang="en-US" sz="2000" b="1" dirty="0" smtClean="0">
              <a:latin typeface="Arial" panose="020B0604020202020204" pitchFamily="34" charset="0"/>
              <a:ea typeface="微软雅黑" panose="020B0503020204020204" charset="-122"/>
            </a:endParaRPr>
          </a:p>
          <a:p>
            <a:pPr marL="285750" indent="-285750" algn="l">
              <a:lnSpc>
                <a:spcPct val="130000"/>
              </a:lnSpc>
              <a:buFont typeface="Arial" panose="020B0604020202020204" pitchFamily="34" charset="0"/>
              <a:buChar char="•"/>
            </a:pPr>
            <a:r>
              <a:rPr lang="en-US" altLang="zh-CN" sz="2000" b="1" dirty="0" smtClean="0">
                <a:latin typeface="Arial" panose="020B0604020202020204" pitchFamily="34" charset="0"/>
                <a:ea typeface="微软雅黑" panose="020B0503020204020204" charset="-122"/>
              </a:rPr>
              <a:t>B+</a:t>
            </a:r>
            <a:r>
              <a:rPr lang="zh-CN" altLang="en-US" sz="2000" b="1" dirty="0" smtClean="0">
                <a:latin typeface="Arial" panose="020B0604020202020204" pitchFamily="34" charset="0"/>
                <a:ea typeface="微软雅黑" panose="020B0503020204020204" charset="-122"/>
              </a:rPr>
              <a:t>索引</a:t>
            </a:r>
            <a:endParaRPr lang="zh-CN" altLang="en-US" sz="1400" dirty="0" smtClean="0">
              <a:latin typeface="Arial" panose="020B0604020202020204" pitchFamily="34" charset="0"/>
              <a:ea typeface="微软雅黑" panose="020B0503020204020204" charset="-122"/>
            </a:endParaRPr>
          </a:p>
          <a:p>
            <a:pPr indent="0" algn="l">
              <a:lnSpc>
                <a:spcPct val="130000"/>
              </a:lnSpc>
              <a:buFont typeface="Arial" panose="020B0604020202020204" pitchFamily="34" charset="0"/>
              <a:buNone/>
            </a:pPr>
            <a:r>
              <a:rPr lang="zh-CN" altLang="en-US" sz="2000" b="1" dirty="0" smtClean="0">
                <a:latin typeface="Arial" panose="020B0604020202020204" pitchFamily="34" charset="0"/>
                <a:ea typeface="微软雅黑" panose="020B0503020204020204" charset="-122"/>
              </a:rPr>
              <a:t>说明：</a:t>
            </a:r>
            <a:endParaRPr lang="zh-CN" altLang="en-US" sz="2000" b="1" dirty="0" smtClean="0">
              <a:latin typeface="Arial" panose="020B0604020202020204" pitchFamily="34" charset="0"/>
              <a:ea typeface="微软雅黑" panose="020B0503020204020204" charset="-122"/>
            </a:endParaRPr>
          </a:p>
          <a:p>
            <a:pPr indent="0" algn="l">
              <a:lnSpc>
                <a:spcPct val="130000"/>
              </a:lnSpc>
              <a:buFont typeface="Arial" panose="020B0604020202020204" pitchFamily="34" charset="0"/>
              <a:buNone/>
            </a:pPr>
            <a:r>
              <a:rPr lang="zh-CN" altLang="en-US" dirty="0" smtClean="0">
                <a:solidFill>
                  <a:srgbClr val="FF0000"/>
                </a:solidFill>
                <a:latin typeface="Arial" panose="020B0604020202020204" pitchFamily="34" charset="0"/>
                <a:ea typeface="微软雅黑" panose="020B0503020204020204" charset="-122"/>
              </a:rPr>
              <a:t>哈希索引只有Memory, NDB两种引擎支持</a:t>
            </a:r>
            <a:r>
              <a:rPr lang="zh-CN" altLang="en-US" dirty="0" smtClean="0">
                <a:latin typeface="Arial" panose="020B0604020202020204" pitchFamily="34" charset="0"/>
                <a:ea typeface="微软雅黑" panose="020B0503020204020204" charset="-122"/>
              </a:rPr>
              <a:t>，Memory引擎默认支持哈希索引；</a:t>
            </a:r>
            <a:endParaRPr lang="zh-CN" altLang="en-US" dirty="0" smtClean="0">
              <a:latin typeface="Arial" panose="020B0604020202020204" pitchFamily="34" charset="0"/>
              <a:ea typeface="微软雅黑" panose="020B0503020204020204" charset="-122"/>
            </a:endParaRPr>
          </a:p>
          <a:p>
            <a:pPr indent="0" algn="l">
              <a:lnSpc>
                <a:spcPct val="130000"/>
              </a:lnSpc>
              <a:buFont typeface="Arial" panose="020B0604020202020204" pitchFamily="34" charset="0"/>
              <a:buNone/>
            </a:pPr>
            <a:r>
              <a:rPr lang="zh-CN" altLang="en-US" dirty="0" smtClean="0">
                <a:latin typeface="Arial" panose="020B0604020202020204" pitchFamily="34" charset="0"/>
                <a:ea typeface="微软雅黑" panose="020B0503020204020204" charset="-122"/>
              </a:rPr>
              <a:t>MySql 最常用存储引擎</a:t>
            </a:r>
            <a:r>
              <a:rPr lang="zh-CN" altLang="en-US" dirty="0" smtClean="0">
                <a:solidFill>
                  <a:srgbClr val="FF0000"/>
                </a:solidFill>
                <a:latin typeface="Arial" panose="020B0604020202020204" pitchFamily="34" charset="0"/>
                <a:ea typeface="微软雅黑" panose="020B0503020204020204" charset="-122"/>
              </a:rPr>
              <a:t> InnoDB 和 MyISAM 都不支持 Hash 索引，它们默认的索引都是 B</a:t>
            </a:r>
            <a:r>
              <a:rPr lang="en-US" altLang="zh-CN" dirty="0" smtClean="0">
                <a:solidFill>
                  <a:srgbClr val="FF0000"/>
                </a:solidFill>
                <a:latin typeface="Arial" panose="020B0604020202020204" pitchFamily="34" charset="0"/>
                <a:ea typeface="微软雅黑" panose="020B0503020204020204" charset="-122"/>
              </a:rPr>
              <a:t>+</a:t>
            </a:r>
            <a:r>
              <a:rPr lang="zh-CN" altLang="en-US" dirty="0" smtClean="0">
                <a:solidFill>
                  <a:srgbClr val="FF0000"/>
                </a:solidFill>
                <a:latin typeface="Arial" panose="020B0604020202020204" pitchFamily="34" charset="0"/>
                <a:ea typeface="微软雅黑" panose="020B0503020204020204" charset="-122"/>
              </a:rPr>
              <a:t>Tree</a:t>
            </a:r>
            <a:r>
              <a:rPr lang="zh-CN" altLang="en-US" dirty="0" smtClean="0">
                <a:latin typeface="Arial" panose="020B0604020202020204" pitchFamily="34" charset="0"/>
                <a:ea typeface="微软雅黑" panose="020B0503020204020204" charset="-122"/>
              </a:rPr>
              <a:t>。但是如果你在创建索引的时候定义其类型为 Hash，MySql 并不会报错，而且你通过 SHOW CREATE TABLE 查看该索引也是 Hash，只不过该索引实际上还是 B</a:t>
            </a:r>
            <a:r>
              <a:rPr lang="en-US" altLang="zh-CN" dirty="0" smtClean="0">
                <a:latin typeface="Arial" panose="020B0604020202020204" pitchFamily="34" charset="0"/>
                <a:ea typeface="微软雅黑" panose="020B0503020204020204" charset="-122"/>
              </a:rPr>
              <a:t>+</a:t>
            </a:r>
            <a:r>
              <a:rPr lang="zh-CN" altLang="en-US" dirty="0" smtClean="0">
                <a:latin typeface="Arial" panose="020B0604020202020204" pitchFamily="34" charset="0"/>
                <a:ea typeface="微软雅黑" panose="020B0503020204020204" charset="-122"/>
              </a:rPr>
              <a:t>Tree。</a:t>
            </a:r>
            <a:endParaRPr lang="zh-CN" altLang="en-US" dirty="0" smtClean="0">
              <a:latin typeface="Arial" panose="020B0604020202020204" pitchFamily="34" charset="0"/>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99185" y="324485"/>
            <a:ext cx="6150610" cy="570865"/>
          </a:xfrm>
          <a:prstGeom prst="rect">
            <a:avLst/>
          </a:prstGeom>
          <a:noFill/>
        </p:spPr>
        <p:txBody>
          <a:bodyPr wrap="square" rtlCol="0" anchor="t">
            <a:spAutoFit/>
          </a:bodyPr>
          <a:p>
            <a:pPr>
              <a:lnSpc>
                <a:spcPct val="130000"/>
              </a:lnSpc>
            </a:pPr>
            <a:r>
              <a:rPr lang="en-US" altLang="zh-CN" sz="2400" b="1" dirty="0" smtClean="0">
                <a:latin typeface="Arial" panose="020B0604020202020204" pitchFamily="34" charset="0"/>
                <a:ea typeface="微软雅黑" panose="020B0503020204020204" charset="-122"/>
              </a:rPr>
              <a:t>Hash</a:t>
            </a:r>
            <a:r>
              <a:rPr lang="zh-CN" altLang="en-US" sz="2400" b="1" dirty="0" smtClean="0">
                <a:latin typeface="Arial" panose="020B0604020202020204" pitchFamily="34" charset="0"/>
                <a:ea typeface="微软雅黑" panose="020B0503020204020204" charset="-122"/>
              </a:rPr>
              <a:t>索引</a:t>
            </a:r>
            <a:endParaRPr lang="zh-CN" altLang="en-US" sz="2400" b="1" dirty="0" smtClean="0">
              <a:latin typeface="Arial" panose="020B0604020202020204" pitchFamily="34" charset="0"/>
              <a:ea typeface="微软雅黑" panose="020B0503020204020204" charset="-122"/>
            </a:endParaRPr>
          </a:p>
        </p:txBody>
      </p:sp>
      <p:sp>
        <p:nvSpPr>
          <p:cNvPr id="6" name="文本框 5"/>
          <p:cNvSpPr txBox="1"/>
          <p:nvPr/>
        </p:nvSpPr>
        <p:spPr>
          <a:xfrm>
            <a:off x="7528560" y="1793875"/>
            <a:ext cx="4061460" cy="2370455"/>
          </a:xfrm>
          <a:prstGeom prst="rect">
            <a:avLst/>
          </a:prstGeom>
          <a:noFill/>
        </p:spPr>
        <p:txBody>
          <a:bodyPr wrap="square" rtlCol="0" anchor="t">
            <a:spAutoFit/>
          </a:bodyPr>
          <a:p>
            <a:pPr>
              <a:lnSpc>
                <a:spcPct val="130000"/>
              </a:lnSpc>
            </a:pPr>
            <a:r>
              <a:rPr lang="zh-CN" altLang="en-US" b="1" dirty="0" smtClean="0">
                <a:latin typeface="Arial" panose="020B0604020202020204" pitchFamily="34" charset="0"/>
                <a:ea typeface="微软雅黑" panose="020B0503020204020204" charset="-122"/>
              </a:rPr>
              <a:t>Hash 索引：</a:t>
            </a:r>
            <a:endParaRPr lang="zh-CN" altLang="en-US" b="1" dirty="0" smtClean="0">
              <a:latin typeface="Arial" panose="020B0604020202020204" pitchFamily="34" charset="0"/>
              <a:ea typeface="微软雅黑" panose="020B0503020204020204" charset="-122"/>
            </a:endParaRPr>
          </a:p>
          <a:p>
            <a:pPr>
              <a:lnSpc>
                <a:spcPct val="130000"/>
              </a:lnSpc>
            </a:pPr>
            <a:r>
              <a:rPr lang="en-US" altLang="zh-CN" sz="1600" dirty="0" smtClean="0">
                <a:latin typeface="Arial" panose="020B0604020202020204" pitchFamily="34" charset="0"/>
                <a:ea typeface="微软雅黑" panose="020B0503020204020204" charset="-122"/>
              </a:rPr>
              <a:t>1</a:t>
            </a:r>
            <a:r>
              <a:rPr lang="zh-CN" altLang="en-US" sz="1600" dirty="0" smtClean="0">
                <a:latin typeface="Arial" panose="020B0604020202020204" pitchFamily="34" charset="0"/>
                <a:ea typeface="微软雅黑" panose="020B0503020204020204" charset="-122"/>
              </a:rPr>
              <a:t>、等值查询较快，但是不稳定</a:t>
            </a:r>
            <a:endParaRPr lang="zh-CN" altLang="en-US" sz="1600" dirty="0" smtClean="0">
              <a:latin typeface="Arial" panose="020B0604020202020204" pitchFamily="34" charset="0"/>
              <a:ea typeface="微软雅黑" panose="020B0503020204020204" charset="-122"/>
            </a:endParaRPr>
          </a:p>
          <a:p>
            <a:pPr>
              <a:lnSpc>
                <a:spcPct val="130000"/>
              </a:lnSpc>
            </a:pPr>
            <a:r>
              <a:rPr lang="en-US" altLang="zh-CN" sz="1600" dirty="0" smtClean="0">
                <a:latin typeface="Arial" panose="020B0604020202020204" pitchFamily="34" charset="0"/>
                <a:ea typeface="微软雅黑" panose="020B0503020204020204" charset="-122"/>
              </a:rPr>
              <a:t>2</a:t>
            </a:r>
            <a:r>
              <a:rPr lang="zh-CN" altLang="en-US" sz="1600" dirty="0" smtClean="0">
                <a:latin typeface="Arial" panose="020B0604020202020204" pitchFamily="34" charset="0"/>
                <a:ea typeface="微软雅黑" panose="020B0503020204020204" charset="-122"/>
              </a:rPr>
              <a:t>、不能使用范围查询</a:t>
            </a:r>
            <a:endParaRPr lang="zh-CN" altLang="en-US" sz="1600" dirty="0" smtClean="0">
              <a:latin typeface="Arial" panose="020B0604020202020204" pitchFamily="34" charset="0"/>
              <a:ea typeface="微软雅黑" panose="020B0503020204020204" charset="-122"/>
            </a:endParaRPr>
          </a:p>
          <a:p>
            <a:pPr>
              <a:lnSpc>
                <a:spcPct val="130000"/>
              </a:lnSpc>
            </a:pPr>
            <a:r>
              <a:rPr lang="en-US" altLang="zh-CN" sz="1600" dirty="0" smtClean="0">
                <a:latin typeface="Arial" panose="020B0604020202020204" pitchFamily="34" charset="0"/>
                <a:ea typeface="微软雅黑" panose="020B0503020204020204" charset="-122"/>
              </a:rPr>
              <a:t>3</a:t>
            </a:r>
            <a:r>
              <a:rPr lang="zh-CN" altLang="en-US" sz="1600" dirty="0" smtClean="0">
                <a:latin typeface="Arial" panose="020B0604020202020204" pitchFamily="34" charset="0"/>
                <a:ea typeface="微软雅黑" panose="020B0503020204020204" charset="-122"/>
              </a:rPr>
              <a:t>、不能避免数据排序</a:t>
            </a:r>
            <a:endParaRPr lang="zh-CN" altLang="en-US" sz="1600" dirty="0" smtClean="0">
              <a:latin typeface="Arial" panose="020B0604020202020204" pitchFamily="34" charset="0"/>
              <a:ea typeface="微软雅黑" panose="020B0503020204020204" charset="-122"/>
            </a:endParaRPr>
          </a:p>
          <a:p>
            <a:pPr>
              <a:lnSpc>
                <a:spcPct val="130000"/>
              </a:lnSpc>
            </a:pPr>
            <a:r>
              <a:rPr lang="en-US" altLang="zh-CN" sz="1600" dirty="0" smtClean="0">
                <a:latin typeface="Arial" panose="020B0604020202020204" pitchFamily="34" charset="0"/>
                <a:ea typeface="微软雅黑" panose="020B0503020204020204" charset="-122"/>
              </a:rPr>
              <a:t>4</a:t>
            </a:r>
            <a:r>
              <a:rPr lang="zh-CN" altLang="en-US" sz="1600" dirty="0" smtClean="0">
                <a:latin typeface="Arial" panose="020B0604020202020204" pitchFamily="34" charset="0"/>
                <a:ea typeface="微软雅黑" panose="020B0503020204020204" charset="-122"/>
              </a:rPr>
              <a:t>、不能利用组合索引的部分字段进行查询</a:t>
            </a:r>
            <a:endParaRPr lang="zh-CN" altLang="en-US" sz="1600" dirty="0" smtClean="0">
              <a:latin typeface="Arial" panose="020B0604020202020204" pitchFamily="34" charset="0"/>
              <a:ea typeface="微软雅黑" panose="020B0503020204020204" charset="-122"/>
            </a:endParaRPr>
          </a:p>
          <a:p>
            <a:pPr>
              <a:lnSpc>
                <a:spcPct val="130000"/>
              </a:lnSpc>
            </a:pPr>
            <a:r>
              <a:rPr lang="en-US" altLang="zh-CN" sz="1600" dirty="0" smtClean="0">
                <a:latin typeface="Arial" panose="020B0604020202020204" pitchFamily="34" charset="0"/>
                <a:ea typeface="微软雅黑" panose="020B0503020204020204" charset="-122"/>
              </a:rPr>
              <a:t>5</a:t>
            </a:r>
            <a:r>
              <a:rPr lang="zh-CN" altLang="en-US" sz="1600" dirty="0" smtClean="0">
                <a:latin typeface="Arial" panose="020B0604020202020204" pitchFamily="34" charset="0"/>
                <a:ea typeface="微软雅黑" panose="020B0503020204020204" charset="-122"/>
              </a:rPr>
              <a:t>、不支持模糊查询</a:t>
            </a:r>
            <a:endParaRPr lang="zh-CN" altLang="en-US" sz="1600" dirty="0" smtClean="0">
              <a:latin typeface="Arial" panose="020B0604020202020204" pitchFamily="34" charset="0"/>
              <a:ea typeface="微软雅黑" panose="020B0503020204020204" charset="-122"/>
            </a:endParaRPr>
          </a:p>
          <a:p>
            <a:pPr>
              <a:lnSpc>
                <a:spcPct val="130000"/>
              </a:lnSpc>
            </a:pPr>
            <a:r>
              <a:rPr lang="en-US" altLang="zh-CN" sz="1600" dirty="0" smtClean="0">
                <a:latin typeface="Arial" panose="020B0604020202020204" pitchFamily="34" charset="0"/>
                <a:ea typeface="微软雅黑" panose="020B0503020204020204" charset="-122"/>
              </a:rPr>
              <a:t>6</a:t>
            </a:r>
            <a:r>
              <a:rPr lang="zh-CN" altLang="en-US" sz="1600" dirty="0" smtClean="0">
                <a:latin typeface="Arial" panose="020B0604020202020204" pitchFamily="34" charset="0"/>
                <a:ea typeface="微软雅黑" panose="020B0503020204020204" charset="-122"/>
              </a:rPr>
              <a:t>、避免不了回表查询</a:t>
            </a:r>
            <a:endParaRPr lang="zh-CN" altLang="en-US" sz="1600" dirty="0" smtClean="0">
              <a:latin typeface="Arial" panose="020B0604020202020204" pitchFamily="34" charset="0"/>
              <a:ea typeface="微软雅黑" panose="020B0503020204020204" charset="-122"/>
            </a:endParaRPr>
          </a:p>
        </p:txBody>
      </p:sp>
      <p:sp>
        <p:nvSpPr>
          <p:cNvPr id="2" name="文本框 1"/>
          <p:cNvSpPr txBox="1"/>
          <p:nvPr/>
        </p:nvSpPr>
        <p:spPr>
          <a:xfrm>
            <a:off x="3717290" y="5078730"/>
            <a:ext cx="913765" cy="370840"/>
          </a:xfrm>
          <a:prstGeom prst="rect">
            <a:avLst/>
          </a:prstGeom>
          <a:noFill/>
        </p:spPr>
        <p:txBody>
          <a:bodyPr wrap="none" rtlCol="0">
            <a:spAutoFit/>
          </a:bodyPr>
          <a:p>
            <a:pPr>
              <a:lnSpc>
                <a:spcPct val="130000"/>
              </a:lnSpc>
            </a:pPr>
            <a:r>
              <a:rPr lang="en-US" altLang="zh-CN" sz="1400" b="1" dirty="0" smtClean="0">
                <a:latin typeface="Arial" panose="020B0604020202020204" pitchFamily="34" charset="0"/>
                <a:ea typeface="微软雅黑" panose="020B0503020204020204" charset="-122"/>
              </a:rPr>
              <a:t>B-Tree</a:t>
            </a:r>
            <a:r>
              <a:rPr lang="zh-CN" altLang="en-US" sz="1400" b="1" dirty="0" smtClean="0">
                <a:latin typeface="Arial" panose="020B0604020202020204" pitchFamily="34" charset="0"/>
                <a:ea typeface="微软雅黑" panose="020B0503020204020204" charset="-122"/>
              </a:rPr>
              <a:t>树</a:t>
            </a:r>
            <a:endParaRPr lang="zh-CN" altLang="en-US" sz="1400" b="1" dirty="0" smtClean="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1"/>
          <a:stretch>
            <a:fillRect/>
          </a:stretch>
        </p:blipFill>
        <p:spPr>
          <a:xfrm>
            <a:off x="1534795" y="1265555"/>
            <a:ext cx="5405755" cy="45885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99185" y="337185"/>
            <a:ext cx="6150610" cy="570865"/>
          </a:xfrm>
          <a:prstGeom prst="rect">
            <a:avLst/>
          </a:prstGeom>
          <a:noFill/>
        </p:spPr>
        <p:txBody>
          <a:bodyPr wrap="square" rtlCol="0" anchor="t">
            <a:spAutoFit/>
          </a:bodyPr>
          <a:p>
            <a:pPr>
              <a:lnSpc>
                <a:spcPct val="130000"/>
              </a:lnSpc>
            </a:pPr>
            <a:r>
              <a:rPr lang="zh-CN" altLang="en-US" sz="2400" b="1" dirty="0" smtClean="0">
                <a:latin typeface="Arial" panose="020B0604020202020204" pitchFamily="34" charset="0"/>
                <a:ea typeface="微软雅黑" panose="020B0503020204020204" charset="-122"/>
              </a:rPr>
              <a:t>B-Tree和B+Tree</a:t>
            </a:r>
            <a:endParaRPr lang="zh-CN" altLang="en-US" sz="2400" b="1" dirty="0" smtClean="0">
              <a:latin typeface="Arial" panose="020B0604020202020204" pitchFamily="34" charset="0"/>
              <a:ea typeface="微软雅黑" panose="020B0503020204020204" charset="-122"/>
            </a:endParaRPr>
          </a:p>
        </p:txBody>
      </p:sp>
      <p:pic>
        <p:nvPicPr>
          <p:cNvPr id="5" name="图片 4"/>
          <p:cNvPicPr>
            <a:picLocks noChangeAspect="1"/>
          </p:cNvPicPr>
          <p:nvPr>
            <p:custDataLst>
              <p:tags r:id="rId1"/>
            </p:custDataLst>
          </p:nvPr>
        </p:nvPicPr>
        <p:blipFill>
          <a:blip r:embed="rId2"/>
          <a:stretch>
            <a:fillRect/>
          </a:stretch>
        </p:blipFill>
        <p:spPr>
          <a:xfrm>
            <a:off x="558165" y="1507490"/>
            <a:ext cx="7363460" cy="3477260"/>
          </a:xfrm>
          <a:prstGeom prst="rect">
            <a:avLst/>
          </a:prstGeom>
        </p:spPr>
      </p:pic>
      <p:sp>
        <p:nvSpPr>
          <p:cNvPr id="6" name="文本框 5"/>
          <p:cNvSpPr txBox="1"/>
          <p:nvPr/>
        </p:nvSpPr>
        <p:spPr>
          <a:xfrm>
            <a:off x="7807960" y="1793875"/>
            <a:ext cx="3782060" cy="2968625"/>
          </a:xfrm>
          <a:prstGeom prst="rect">
            <a:avLst/>
          </a:prstGeom>
          <a:noFill/>
        </p:spPr>
        <p:txBody>
          <a:bodyPr wrap="square" rtlCol="0" anchor="t">
            <a:spAutoFit/>
          </a:bodyPr>
          <a:p>
            <a:pPr>
              <a:lnSpc>
                <a:spcPct val="130000"/>
              </a:lnSpc>
            </a:pPr>
            <a:r>
              <a:rPr lang="zh-CN" altLang="en-US" b="1" dirty="0" smtClean="0">
                <a:latin typeface="Arial" panose="020B0604020202020204" pitchFamily="34" charset="0"/>
                <a:ea typeface="微软雅黑" panose="020B0503020204020204" charset="-122"/>
              </a:rPr>
              <a:t>B-树的特性：</a:t>
            </a:r>
            <a:endParaRPr lang="zh-CN" altLang="en-US" b="1"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1.</a:t>
            </a:r>
            <a:r>
              <a:rPr lang="zh-CN" altLang="en-US" dirty="0" smtClean="0">
                <a:solidFill>
                  <a:srgbClr val="FF0000"/>
                </a:solidFill>
                <a:latin typeface="Arial" panose="020B0604020202020204" pitchFamily="34" charset="0"/>
                <a:ea typeface="微软雅黑" panose="020B0503020204020204" charset="-122"/>
              </a:rPr>
              <a:t>内部节点同时存储键和值</a:t>
            </a:r>
            <a:endParaRPr lang="zh-CN" altLang="en-US" b="1" dirty="0" smtClean="0">
              <a:solidFill>
                <a:srgbClr val="FF0000"/>
              </a:solidFill>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2</a:t>
            </a:r>
            <a:r>
              <a:rPr lang="zh-CN" altLang="en-US" dirty="0" smtClean="0">
                <a:latin typeface="Arial" panose="020B0604020202020204" pitchFamily="34" charset="0"/>
                <a:ea typeface="微软雅黑" panose="020B0503020204020204" charset="-122"/>
              </a:rPr>
              <a:t>.关键字集合分布在整颗树中；</a:t>
            </a:r>
            <a:endParaRPr lang="zh-CN" altLang="en-US"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3</a:t>
            </a:r>
            <a:r>
              <a:rPr lang="zh-CN" altLang="en-US" dirty="0" smtClean="0">
                <a:latin typeface="Arial" panose="020B0604020202020204" pitchFamily="34" charset="0"/>
                <a:ea typeface="微软雅黑" panose="020B0503020204020204" charset="-122"/>
              </a:rPr>
              <a:t>.任何一个关键字出现且只出现在一个结点中；</a:t>
            </a:r>
            <a:endParaRPr lang="zh-CN" altLang="en-US"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4</a:t>
            </a:r>
            <a:r>
              <a:rPr lang="zh-CN" altLang="en-US" dirty="0" smtClean="0">
                <a:latin typeface="Arial" panose="020B0604020202020204" pitchFamily="34" charset="0"/>
                <a:ea typeface="微软雅黑" panose="020B0503020204020204" charset="-122"/>
              </a:rPr>
              <a:t>.搜索有可能在非叶子结点结束；</a:t>
            </a:r>
            <a:endParaRPr lang="zh-CN" altLang="en-US" dirty="0" smtClean="0">
              <a:latin typeface="Arial" panose="020B0604020202020204" pitchFamily="34" charset="0"/>
              <a:ea typeface="微软雅黑" panose="020B0503020204020204" charset="-122"/>
            </a:endParaRPr>
          </a:p>
          <a:p>
            <a:pPr>
              <a:lnSpc>
                <a:spcPct val="130000"/>
              </a:lnSpc>
            </a:pPr>
            <a:r>
              <a:rPr lang="en-US" altLang="zh-CN" dirty="0" smtClean="0">
                <a:latin typeface="Arial" panose="020B0604020202020204" pitchFamily="34" charset="0"/>
                <a:ea typeface="微软雅黑" panose="020B0503020204020204" charset="-122"/>
              </a:rPr>
              <a:t>5</a:t>
            </a:r>
            <a:r>
              <a:rPr lang="zh-CN" altLang="en-US" dirty="0" smtClean="0">
                <a:latin typeface="Arial" panose="020B0604020202020204" pitchFamily="34" charset="0"/>
                <a:ea typeface="微软雅黑" panose="020B0503020204020204" charset="-122"/>
              </a:rPr>
              <a:t>.其搜索性能等价于在关键字全集内做一次二分查找；</a:t>
            </a:r>
            <a:endParaRPr lang="zh-CN" altLang="en-US" dirty="0" smtClean="0">
              <a:latin typeface="Arial" panose="020B0604020202020204" pitchFamily="34" charset="0"/>
              <a:ea typeface="微软雅黑" panose="020B0503020204020204" charset="-122"/>
            </a:endParaRPr>
          </a:p>
        </p:txBody>
      </p:sp>
      <p:sp>
        <p:nvSpPr>
          <p:cNvPr id="2" name="文本框 1"/>
          <p:cNvSpPr txBox="1"/>
          <p:nvPr/>
        </p:nvSpPr>
        <p:spPr>
          <a:xfrm>
            <a:off x="3717290" y="5078730"/>
            <a:ext cx="913765" cy="370840"/>
          </a:xfrm>
          <a:prstGeom prst="rect">
            <a:avLst/>
          </a:prstGeom>
          <a:noFill/>
        </p:spPr>
        <p:txBody>
          <a:bodyPr wrap="none" rtlCol="0">
            <a:spAutoFit/>
          </a:bodyPr>
          <a:p>
            <a:pPr>
              <a:lnSpc>
                <a:spcPct val="130000"/>
              </a:lnSpc>
            </a:pPr>
            <a:r>
              <a:rPr lang="en-US" altLang="zh-CN" sz="1400" b="1" dirty="0" smtClean="0">
                <a:latin typeface="Arial" panose="020B0604020202020204" pitchFamily="34" charset="0"/>
                <a:ea typeface="微软雅黑" panose="020B0503020204020204" charset="-122"/>
              </a:rPr>
              <a:t>B-Tree</a:t>
            </a:r>
            <a:r>
              <a:rPr lang="zh-CN" altLang="en-US" sz="1400" b="1" dirty="0" smtClean="0">
                <a:latin typeface="Arial" panose="020B0604020202020204" pitchFamily="34" charset="0"/>
                <a:ea typeface="微软雅黑" panose="020B0503020204020204" charset="-122"/>
              </a:rPr>
              <a:t>树</a:t>
            </a:r>
            <a:endParaRPr lang="zh-CN" altLang="en-US" sz="1400" b="1" dirty="0" smtClean="0">
              <a:latin typeface="Arial" panose="020B0604020202020204" pitchFamily="34" charset="0"/>
              <a:ea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3600,&quot;width&quot;:3600}"/>
</p:tagLst>
</file>

<file path=ppt/tags/tag2.xml><?xml version="1.0" encoding="utf-8"?>
<p:tagLst xmlns:p="http://schemas.openxmlformats.org/presentationml/2006/main">
  <p:tag name="KSO_WM_UNIT_PLACING_PICTURE_USER_VIEWPORT" val="{&quot;height&quot;:4590,&quot;width&quot;:9720}"/>
</p:tagLst>
</file>

<file path=ppt/tags/tag3.xml><?xml version="1.0" encoding="utf-8"?>
<p:tagLst xmlns:p="http://schemas.openxmlformats.org/presentationml/2006/main">
  <p:tag name="KSO_WM_UNIT_PLACING_PICTURE_USER_VIEWPORT" val="{&quot;height&quot;:3330,&quot;width&quot;:20280}"/>
</p:tagLst>
</file>

<file path=ppt/tags/tag4.xml><?xml version="1.0" encoding="utf-8"?>
<p:tagLst xmlns:p="http://schemas.openxmlformats.org/presentationml/2006/main">
  <p:tag name="KSO_WM_UNIT_PLACING_PICTURE_USER_VIEWPORT" val="{&quot;height&quot;:3219,&quot;width&quot;:15778}"/>
</p:tagLst>
</file>

<file path=ppt/tags/tag5.xml><?xml version="1.0" encoding="utf-8"?>
<p:tagLst xmlns:p="http://schemas.openxmlformats.org/presentationml/2006/main">
  <p:tag name="KSO_WM_UNIT_PLACING_PICTURE_USER_VIEWPORT" val="{&quot;height&quot;:5310,&quot;width&quot;:118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0530A99PPBG">
  <a:themeElements>
    <a:clrScheme name="元素">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自定义 4">
      <a:majorFont>
        <a:latin typeface="Times New Roman"/>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7462</Words>
  <Application>WPS 演示</Application>
  <PresentationFormat>宽屏</PresentationFormat>
  <Paragraphs>458</Paragraphs>
  <Slides>47</Slides>
  <Notes>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47</vt:i4>
      </vt:variant>
    </vt:vector>
  </HeadingPairs>
  <TitlesOfParts>
    <vt:vector size="62" baseType="lpstr">
      <vt:lpstr>Arial</vt:lpstr>
      <vt:lpstr>宋体</vt:lpstr>
      <vt:lpstr>Wingdings</vt:lpstr>
      <vt:lpstr>微软雅黑</vt:lpstr>
      <vt:lpstr>Arial Black</vt:lpstr>
      <vt:lpstr>Wingdings 2</vt:lpstr>
      <vt:lpstr>幼圆</vt:lpstr>
      <vt:lpstr>Times New Roman</vt:lpstr>
      <vt:lpstr>黑体</vt:lpstr>
      <vt:lpstr>Arial Unicode MS</vt:lpstr>
      <vt:lpstr>Wingdings</vt:lpstr>
      <vt:lpstr>Calibri</vt:lpstr>
      <vt:lpstr>华文楷体</vt:lpstr>
      <vt:lpstr>Office 主题</vt:lpstr>
      <vt:lpstr>A000120140530A99PPBG</vt:lpstr>
      <vt:lpstr>PowerPoint 演示文稿</vt:lpstr>
      <vt:lpstr>PowerPoint 演示文稿</vt:lpstr>
      <vt:lpstr>一、什么是索引？</vt:lpstr>
      <vt:lpstr>二、索引的分类</vt:lpstr>
      <vt:lpstr>PowerPoint 演示文稿</vt:lpstr>
      <vt:lpstr>PowerPoint 演示文稿</vt:lpstr>
      <vt:lpstr>三，索引的数据结构</vt:lpstr>
      <vt:lpstr>PowerPoint 演示文稿</vt:lpstr>
      <vt:lpstr>PowerPoint 演示文稿</vt:lpstr>
      <vt:lpstr>PowerPoint 演示文稿</vt:lpstr>
      <vt:lpstr>PowerPoint 演示文稿</vt:lpstr>
      <vt:lpstr>聚簇索引和非聚簇索引的区别</vt:lpstr>
      <vt:lpstr>概念介绍</vt:lpstr>
      <vt:lpstr>说明：</vt:lpstr>
      <vt:lpstr>聚簇索引特性</vt:lpstr>
      <vt:lpstr>为什么注解通常建议使用自增id</vt:lpstr>
      <vt:lpstr>四、怎么创建索引</vt:lpstr>
      <vt:lpstr>PowerPoint 演示文稿</vt:lpstr>
      <vt:lpstr>PowerPoint 演示文稿</vt:lpstr>
      <vt:lpstr>PowerPoint 演示文稿</vt:lpstr>
      <vt:lpstr>PowerPoint 演示文稿</vt:lpstr>
      <vt:lpstr>五、索引失效</vt:lpstr>
      <vt:lpstr>PowerPoint 演示文稿</vt:lpstr>
      <vt:lpstr>PowerPoint 演示文稿</vt:lpstr>
      <vt:lpstr>PowerPoint 演示文稿</vt:lpstr>
      <vt:lpstr>PowerPoint 演示文稿</vt:lpstr>
      <vt:lpstr>PowerPoint 演示文稿</vt:lpstr>
      <vt:lpstr>PowerPoint 演示文稿</vt:lpstr>
      <vt:lpstr>六、执行计划</vt:lpstr>
      <vt:lpstr>执行技术关键字段说明</vt:lpstr>
      <vt:lpstr>执行技术关键字段说明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七、sql优化建议</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sunw</dc:creator>
  <cp:lastModifiedBy>万里无云</cp:lastModifiedBy>
  <cp:revision>87</cp:revision>
  <dcterms:created xsi:type="dcterms:W3CDTF">2020-06-19T01:30:00Z</dcterms:created>
  <dcterms:modified xsi:type="dcterms:W3CDTF">2020-09-04T10:34:00Z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